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sldIdLst>
    <p:sldId id="257" r:id="rId6"/>
    <p:sldId id="260" r:id="rId7"/>
    <p:sldId id="279" r:id="rId8"/>
    <p:sldId id="280" r:id="rId9"/>
    <p:sldId id="281" r:id="rId10"/>
    <p:sldId id="282" r:id="rId11"/>
    <p:sldId id="283" r:id="rId12"/>
    <p:sldId id="284" r:id="rId13"/>
    <p:sldId id="285" r:id="rId14"/>
    <p:sldId id="286" r:id="rId15"/>
    <p:sldId id="287" r:id="rId16"/>
    <p:sldId id="288" r:id="rId17"/>
    <p:sldId id="289" r:id="rId18"/>
    <p:sldId id="290" r:id="rId19"/>
    <p:sldId id="291" r:id="rId20"/>
    <p:sldId id="292" r:id="rId21"/>
    <p:sldId id="293" r:id="rId22"/>
    <p:sldId id="294" r:id="rId23"/>
    <p:sldId id="274" r:id="rId24"/>
  </p:sldIdLst>
  <p:sldSz cx="12192000" cy="6858000"/>
  <p:notesSz cx="6858000" cy="9144000"/>
  <p:embeddedFontLst>
    <p:embeddedFont>
      <p:font typeface="Proxima Nova Black" panose="020B0604020202020204" charset="0"/>
      <p:bold r:id="rId25"/>
    </p:embeddedFont>
    <p:embeddedFont>
      <p:font typeface="Open Sans" panose="020B0604020202020204" charset="0"/>
      <p:regular r:id="rId26"/>
      <p:bold r:id="rId27"/>
      <p:italic r:id="rId28"/>
      <p:boldItalic r:id="rId29"/>
    </p:embeddedFont>
    <p:embeddedFont>
      <p:font typeface="Myanmar Text" panose="020B0502040204020203" pitchFamily="34" charset="0"/>
      <p:regular r:id="rId30"/>
      <p:bold r:id="rId31"/>
    </p:embeddedFont>
    <p:embeddedFont>
      <p:font typeface="Calibri" panose="020F0502020204030204" pitchFamily="34"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6957" autoAdjust="0"/>
  </p:normalViewPr>
  <p:slideViewPr>
    <p:cSldViewPr snapToGrid="0">
      <p:cViewPr varScale="1">
        <p:scale>
          <a:sx n="88" d="100"/>
          <a:sy n="88" d="100"/>
        </p:scale>
        <p:origin x="494" y="62"/>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2.fntdata"/><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font" Target="fonts/font10.fntdata"/><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8.fntdata"/><Relationship Id="rId37"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font" Target="fonts/font4.fntdata"/><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media/image2.jpg>
</file>

<file path=ppt/media/image4.png>
</file>

<file path=ppt/media/image5.gif>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smtClean="0"/>
              <a:t>Click icon to add picture</a:t>
            </a:r>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smtClean="0"/>
              <a:t>Click icon to add picture</a:t>
            </a:r>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smtClean="0"/>
              <a:t>Click icon to add picture</a:t>
            </a:r>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smtClean="0"/>
              <a:t>Click icon to add picture</a:t>
            </a:r>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91418"/>
            <a:ext cx="12390783" cy="6683071"/>
          </a:xfrm>
        </p:spPr>
        <p:txBody>
          <a:bodyPr/>
          <a:lstStyle/>
          <a:p>
            <a:r>
              <a:rPr lang="en-US" dirty="0" smtClean="0">
                <a:latin typeface="Proxima Nova Black" panose="02000506030000020004" pitchFamily="2" charset="0"/>
              </a:rPr>
              <a:t>JQUERRY</a:t>
            </a:r>
            <a:br>
              <a:rPr lang="en-US" dirty="0" smtClean="0">
                <a:latin typeface="Proxima Nova Black" panose="02000506030000020004" pitchFamily="2" charset="0"/>
              </a:rPr>
            </a:br>
            <a:endParaRPr lang="en-US"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r>
              <a:rPr lang="en-US" dirty="0" smtClean="0"/>
              <a:t>BY TELYACHY VADYM</a:t>
            </a:r>
            <a:endParaRPr lang="en-US" dirty="0"/>
          </a:p>
        </p:txBody>
      </p:sp>
    </p:spTree>
    <p:extLst>
      <p:ext uri="{BB962C8B-B14F-4D97-AF65-F5344CB8AC3E}">
        <p14:creationId xmlns:p14="http://schemas.microsoft.com/office/powerpoint/2010/main" val="1552756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571500"/>
            <a:ext cx="6037218" cy="1913709"/>
          </a:xfrm>
        </p:spPr>
        <p:txBody>
          <a:bodyPr/>
          <a:lstStyle/>
          <a:p>
            <a:r>
              <a:rPr lang="en-US" dirty="0" smtClean="0"/>
              <a:t>Callback</a:t>
            </a:r>
            <a:endParaRPr lang="en-US" dirty="0"/>
          </a:p>
        </p:txBody>
      </p:sp>
      <p:sp>
        <p:nvSpPr>
          <p:cNvPr id="4" name="Текст 3"/>
          <p:cNvSpPr>
            <a:spLocks noGrp="1"/>
          </p:cNvSpPr>
          <p:nvPr>
            <p:ph type="body" sz="quarter" idx="13"/>
          </p:nvPr>
        </p:nvSpPr>
        <p:spPr>
          <a:xfrm>
            <a:off x="685800" y="1177835"/>
            <a:ext cx="11009811" cy="2057400"/>
          </a:xfrm>
        </p:spPr>
        <p:txBody>
          <a:bodyPr/>
          <a:lstStyle/>
          <a:p>
            <a:r>
              <a:rPr lang="en-US" sz="2000" dirty="0"/>
              <a:t>JavaScript statements are executed line by line. However, with effects, the next line of code can be run even though the effect is not finished. This can create errors</a:t>
            </a:r>
            <a:r>
              <a:rPr lang="en-US" sz="2000" dirty="0" smtClean="0"/>
              <a:t>.</a:t>
            </a:r>
            <a:endParaRPr lang="en-US" sz="2000" dirty="0"/>
          </a:p>
          <a:p>
            <a:r>
              <a:rPr lang="en-US" sz="2000" dirty="0"/>
              <a:t>To prevent this, you can create a callback function</a:t>
            </a:r>
            <a:r>
              <a:rPr lang="en-US" sz="2000" dirty="0" smtClean="0"/>
              <a:t>.</a:t>
            </a:r>
            <a:endParaRPr lang="en-US" sz="2000" dirty="0"/>
          </a:p>
          <a:p>
            <a:r>
              <a:rPr lang="en-US" sz="2000" dirty="0"/>
              <a:t>A callback function is executed after the current effect is finished</a:t>
            </a:r>
            <a:r>
              <a:rPr lang="en-US" sz="2000" dirty="0" smtClean="0"/>
              <a:t>.</a:t>
            </a:r>
            <a:endParaRPr lang="en-US" sz="2000" dirty="0"/>
          </a:p>
          <a:p>
            <a:r>
              <a:rPr lang="en-US" sz="2000" dirty="0"/>
              <a:t>Typical syntax: </a:t>
            </a:r>
            <a:endParaRPr lang="en-US" sz="2000" dirty="0" smtClean="0"/>
          </a:p>
          <a:p>
            <a:r>
              <a:rPr lang="en-US" sz="2000" dirty="0" smtClean="0">
                <a:latin typeface="Myanmar Text" panose="020B0502040204020203" pitchFamily="34" charset="0"/>
                <a:cs typeface="Myanmar Text" panose="020B0502040204020203" pitchFamily="34" charset="0"/>
              </a:rPr>
              <a:t>$(</a:t>
            </a:r>
            <a:r>
              <a:rPr lang="en-US" sz="2000" dirty="0">
                <a:latin typeface="Myanmar Text" panose="020B0502040204020203" pitchFamily="34" charset="0"/>
                <a:cs typeface="Myanmar Text" panose="020B0502040204020203" pitchFamily="34" charset="0"/>
              </a:rPr>
              <a:t>selector).hide(</a:t>
            </a:r>
            <a:r>
              <a:rPr lang="en-US" sz="2000" dirty="0" err="1">
                <a:latin typeface="Myanmar Text" panose="020B0502040204020203" pitchFamily="34" charset="0"/>
                <a:cs typeface="Myanmar Text" panose="020B0502040204020203" pitchFamily="34" charset="0"/>
              </a:rPr>
              <a:t>speed,callback</a:t>
            </a:r>
            <a:r>
              <a:rPr lang="en-US" sz="2000" dirty="0" smtClean="0">
                <a:latin typeface="Myanmar Text" panose="020B0502040204020203" pitchFamily="34" charset="0"/>
                <a:cs typeface="Myanmar Text" panose="020B0502040204020203" pitchFamily="34" charset="0"/>
              </a:rPr>
              <a:t>)</a:t>
            </a:r>
          </a:p>
          <a:p>
            <a:r>
              <a:rPr lang="en-US" sz="2000" dirty="0" smtClean="0"/>
              <a:t>Example:</a:t>
            </a:r>
            <a:endParaRPr lang="en-US" sz="2000" dirty="0" smtClean="0">
              <a:latin typeface="Myanmar Text" panose="020B0502040204020203" pitchFamily="34" charset="0"/>
              <a:cs typeface="Myanmar Text" panose="020B0502040204020203" pitchFamily="34" charset="0"/>
            </a:endParaRPr>
          </a:p>
          <a:p>
            <a:r>
              <a:rPr lang="en-US" sz="2000" dirty="0">
                <a:latin typeface="Myanmar Text" panose="020B0502040204020203" pitchFamily="34" charset="0"/>
                <a:cs typeface="Myanmar Text" panose="020B0502040204020203" pitchFamily="34" charset="0"/>
              </a:rPr>
              <a:t>$("button").click(function(){</a:t>
            </a:r>
          </a:p>
          <a:p>
            <a:r>
              <a:rPr lang="en-US" sz="2000" dirty="0">
                <a:latin typeface="Myanmar Text" panose="020B0502040204020203" pitchFamily="34" charset="0"/>
                <a:cs typeface="Myanmar Text" panose="020B0502040204020203" pitchFamily="34" charset="0"/>
              </a:rPr>
              <a:t>  $("p").hide("slow", function(){</a:t>
            </a:r>
          </a:p>
          <a:p>
            <a:r>
              <a:rPr lang="en-US" sz="2000" dirty="0">
                <a:latin typeface="Myanmar Text" panose="020B0502040204020203" pitchFamily="34" charset="0"/>
                <a:cs typeface="Myanmar Text" panose="020B0502040204020203" pitchFamily="34" charset="0"/>
              </a:rPr>
              <a:t>    alert("The paragraph is now hidden");</a:t>
            </a:r>
          </a:p>
          <a:p>
            <a:r>
              <a:rPr lang="en-US" sz="2000" dirty="0">
                <a:latin typeface="Myanmar Text" panose="020B0502040204020203" pitchFamily="34" charset="0"/>
                <a:cs typeface="Myanmar Text" panose="020B0502040204020203" pitchFamily="34" charset="0"/>
              </a:rPr>
              <a:t>  });</a:t>
            </a:r>
          </a:p>
          <a:p>
            <a:r>
              <a:rPr lang="en-US" sz="2000" dirty="0">
                <a:latin typeface="Myanmar Text" panose="020B0502040204020203" pitchFamily="34" charset="0"/>
                <a:cs typeface="Myanmar Text" panose="020B0502040204020203" pitchFamily="34" charset="0"/>
              </a:rPr>
              <a:t>});</a:t>
            </a:r>
          </a:p>
          <a:p>
            <a:endParaRPr lang="en-US" sz="2000" dirty="0"/>
          </a:p>
        </p:txBody>
      </p:sp>
    </p:spTree>
    <p:extLst>
      <p:ext uri="{BB962C8B-B14F-4D97-AF65-F5344CB8AC3E}">
        <p14:creationId xmlns:p14="http://schemas.microsoft.com/office/powerpoint/2010/main" val="35965334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571500"/>
            <a:ext cx="6037218" cy="1913709"/>
          </a:xfrm>
        </p:spPr>
        <p:txBody>
          <a:bodyPr/>
          <a:lstStyle/>
          <a:p>
            <a:r>
              <a:rPr lang="en-US" dirty="0" smtClean="0"/>
              <a:t>Chaining</a:t>
            </a:r>
            <a:endParaRPr lang="en-US" dirty="0"/>
          </a:p>
        </p:txBody>
      </p:sp>
      <p:sp>
        <p:nvSpPr>
          <p:cNvPr id="4" name="Текст 3"/>
          <p:cNvSpPr>
            <a:spLocks noGrp="1"/>
          </p:cNvSpPr>
          <p:nvPr>
            <p:ph type="body" sz="quarter" idx="13"/>
          </p:nvPr>
        </p:nvSpPr>
        <p:spPr>
          <a:xfrm>
            <a:off x="685800" y="1177835"/>
            <a:ext cx="11009811" cy="2057400"/>
          </a:xfrm>
        </p:spPr>
        <p:txBody>
          <a:bodyPr/>
          <a:lstStyle/>
          <a:p>
            <a:r>
              <a:rPr lang="en-US" sz="2000" dirty="0"/>
              <a:t>With jQuery, you can chain together actions/methods.</a:t>
            </a:r>
          </a:p>
          <a:p>
            <a:r>
              <a:rPr lang="en-US" sz="2000" dirty="0" smtClean="0"/>
              <a:t>Chaining </a:t>
            </a:r>
            <a:r>
              <a:rPr lang="en-US" sz="2000" dirty="0"/>
              <a:t>allows us to run multiple jQuery methods (on the same element) within a single statement</a:t>
            </a:r>
            <a:r>
              <a:rPr lang="en-US" sz="2000" dirty="0" smtClean="0"/>
              <a:t>.</a:t>
            </a:r>
          </a:p>
          <a:p>
            <a:endParaRPr lang="en-US" sz="2000" dirty="0"/>
          </a:p>
          <a:p>
            <a:r>
              <a:rPr lang="en-US" sz="2000" dirty="0" smtClean="0"/>
              <a:t>Example:</a:t>
            </a:r>
            <a:endParaRPr lang="en-US" sz="2000" dirty="0" smtClean="0">
              <a:latin typeface="Myanmar Text" panose="020B0502040204020203" pitchFamily="34" charset="0"/>
              <a:cs typeface="Myanmar Text" panose="020B0502040204020203" pitchFamily="34" charset="0"/>
            </a:endParaRPr>
          </a:p>
          <a:p>
            <a:r>
              <a:rPr lang="en-US" sz="2000" dirty="0">
                <a:latin typeface="Myanmar Text" panose="020B0502040204020203" pitchFamily="34" charset="0"/>
                <a:cs typeface="Myanmar Text" panose="020B0502040204020203" pitchFamily="34" charset="0"/>
              </a:rPr>
              <a:t>$("#p1").</a:t>
            </a:r>
            <a:r>
              <a:rPr lang="en-US" sz="2000" dirty="0" err="1">
                <a:latin typeface="Myanmar Text" panose="020B0502040204020203" pitchFamily="34" charset="0"/>
                <a:cs typeface="Myanmar Text" panose="020B0502040204020203" pitchFamily="34" charset="0"/>
              </a:rPr>
              <a:t>css</a:t>
            </a:r>
            <a:r>
              <a:rPr lang="en-US" sz="2000" dirty="0">
                <a:latin typeface="Myanmar Text" panose="020B0502040204020203" pitchFamily="34" charset="0"/>
                <a:cs typeface="Myanmar Text" panose="020B0502040204020203" pitchFamily="34" charset="0"/>
              </a:rPr>
              <a:t>("color", "red").</a:t>
            </a:r>
            <a:r>
              <a:rPr lang="en-US" sz="2000" dirty="0" err="1">
                <a:latin typeface="Myanmar Text" panose="020B0502040204020203" pitchFamily="34" charset="0"/>
                <a:cs typeface="Myanmar Text" panose="020B0502040204020203" pitchFamily="34" charset="0"/>
              </a:rPr>
              <a:t>slideUp</a:t>
            </a:r>
            <a:r>
              <a:rPr lang="en-US" sz="2000" dirty="0">
                <a:latin typeface="Myanmar Text" panose="020B0502040204020203" pitchFamily="34" charset="0"/>
                <a:cs typeface="Myanmar Text" panose="020B0502040204020203" pitchFamily="34" charset="0"/>
              </a:rPr>
              <a:t>(2000).</a:t>
            </a:r>
            <a:r>
              <a:rPr lang="en-US" sz="2000" dirty="0" err="1">
                <a:latin typeface="Myanmar Text" panose="020B0502040204020203" pitchFamily="34" charset="0"/>
                <a:cs typeface="Myanmar Text" panose="020B0502040204020203" pitchFamily="34" charset="0"/>
              </a:rPr>
              <a:t>slideDown</a:t>
            </a:r>
            <a:r>
              <a:rPr lang="en-US" sz="2000" dirty="0">
                <a:latin typeface="Myanmar Text" panose="020B0502040204020203" pitchFamily="34" charset="0"/>
                <a:cs typeface="Myanmar Text" panose="020B0502040204020203" pitchFamily="34" charset="0"/>
              </a:rPr>
              <a:t>(2000);</a:t>
            </a:r>
          </a:p>
          <a:p>
            <a:endParaRPr lang="en-US" sz="2000" dirty="0"/>
          </a:p>
        </p:txBody>
      </p:sp>
    </p:spTree>
    <p:extLst>
      <p:ext uri="{BB962C8B-B14F-4D97-AF65-F5344CB8AC3E}">
        <p14:creationId xmlns:p14="http://schemas.microsoft.com/office/powerpoint/2010/main" val="33574513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800" y="220980"/>
            <a:ext cx="6037218" cy="1913709"/>
          </a:xfrm>
        </p:spPr>
        <p:txBody>
          <a:bodyPr/>
          <a:lstStyle/>
          <a:p>
            <a:r>
              <a:rPr lang="en-US" dirty="0" smtClean="0"/>
              <a:t>GET/SET</a:t>
            </a:r>
            <a:endParaRPr lang="en-US" dirty="0"/>
          </a:p>
        </p:txBody>
      </p:sp>
      <p:sp>
        <p:nvSpPr>
          <p:cNvPr id="4" name="Текст 3"/>
          <p:cNvSpPr>
            <a:spLocks noGrp="1"/>
          </p:cNvSpPr>
          <p:nvPr>
            <p:ph type="body" sz="quarter" idx="13"/>
          </p:nvPr>
        </p:nvSpPr>
        <p:spPr>
          <a:xfrm>
            <a:off x="128452" y="794658"/>
            <a:ext cx="5218612" cy="2057400"/>
          </a:xfrm>
        </p:spPr>
        <p:txBody>
          <a:bodyPr/>
          <a:lstStyle/>
          <a:p>
            <a:r>
              <a:rPr lang="en-US" sz="2000" dirty="0"/>
              <a:t>One very important part of jQuery is the possibility to manipulate the DOM</a:t>
            </a:r>
            <a:r>
              <a:rPr lang="en-US" sz="2000" dirty="0" smtClean="0"/>
              <a:t>.</a:t>
            </a:r>
            <a:endParaRPr lang="en-US" sz="2000" dirty="0"/>
          </a:p>
          <a:p>
            <a:r>
              <a:rPr lang="en-US" sz="2000" dirty="0"/>
              <a:t>jQuery comes with a bunch of DOM related methods that make it easy to access and manipulate elements and </a:t>
            </a:r>
            <a:r>
              <a:rPr lang="en-US" sz="2000" dirty="0" smtClean="0"/>
              <a:t>attributes.</a:t>
            </a:r>
          </a:p>
          <a:p>
            <a:r>
              <a:rPr lang="en-US" sz="2000" dirty="0" smtClean="0"/>
              <a:t>GET/SET CONTENT</a:t>
            </a:r>
            <a:endParaRPr lang="en-US" sz="2000" dirty="0"/>
          </a:p>
          <a:p>
            <a:r>
              <a:rPr lang="en-US" sz="2000" dirty="0" smtClean="0"/>
              <a:t>Text()</a:t>
            </a:r>
          </a:p>
          <a:p>
            <a:r>
              <a:rPr lang="en-US" sz="2000" dirty="0"/>
              <a:t>Sets or returns the text content of selected </a:t>
            </a:r>
            <a:r>
              <a:rPr lang="en-US" sz="2000" dirty="0" smtClean="0"/>
              <a:t>elements</a:t>
            </a:r>
          </a:p>
          <a:p>
            <a:r>
              <a:rPr lang="en-US" sz="2000" dirty="0" smtClean="0"/>
              <a:t>Html()</a:t>
            </a:r>
          </a:p>
          <a:p>
            <a:r>
              <a:rPr lang="en-US" sz="2000" dirty="0"/>
              <a:t>Sets or returns the content of selected elements (including HTML markup</a:t>
            </a:r>
            <a:r>
              <a:rPr lang="en-US" sz="2000" dirty="0" smtClean="0"/>
              <a:t>)</a:t>
            </a:r>
          </a:p>
          <a:p>
            <a:r>
              <a:rPr lang="en-US" sz="2000" dirty="0" smtClean="0"/>
              <a:t>Val()</a:t>
            </a:r>
          </a:p>
          <a:p>
            <a:r>
              <a:rPr lang="en-US" sz="2000" dirty="0"/>
              <a:t>Sets or returns the value of form </a:t>
            </a:r>
            <a:r>
              <a:rPr lang="en-US" sz="2000" dirty="0" smtClean="0"/>
              <a:t>fields</a:t>
            </a:r>
          </a:p>
        </p:txBody>
      </p:sp>
      <p:sp>
        <p:nvSpPr>
          <p:cNvPr id="5" name="Текст 1"/>
          <p:cNvSpPr>
            <a:spLocks noGrp="1"/>
          </p:cNvSpPr>
          <p:nvPr>
            <p:ph type="body" sz="quarter" idx="12"/>
          </p:nvPr>
        </p:nvSpPr>
        <p:spPr>
          <a:xfrm>
            <a:off x="5503818" y="794658"/>
            <a:ext cx="4537166" cy="4103914"/>
          </a:xfrm>
        </p:spPr>
        <p:txBody>
          <a:bodyPr/>
          <a:lstStyle/>
          <a:p>
            <a:r>
              <a:rPr lang="en-US" dirty="0"/>
              <a:t>&lt;p id="test"&gt;This is some &lt;b&gt;bold&lt;/b&gt; text in a paragraph.&lt;/p&gt;</a:t>
            </a:r>
          </a:p>
          <a:p>
            <a:endParaRPr lang="en-US" dirty="0" smtClean="0"/>
          </a:p>
          <a:p>
            <a:r>
              <a:rPr lang="en-US" dirty="0" smtClean="0"/>
              <a:t>$("#</a:t>
            </a:r>
            <a:r>
              <a:rPr lang="en-US" dirty="0"/>
              <a:t>btn1").click(function(){</a:t>
            </a:r>
            <a:r>
              <a:rPr lang="en-US" dirty="0"/>
              <a:t/>
            </a:r>
            <a:br>
              <a:rPr lang="en-US" dirty="0"/>
            </a:br>
            <a:r>
              <a:rPr lang="en-US" dirty="0"/>
              <a:t>  alert("Text: " + $("#test").text());</a:t>
            </a:r>
            <a:r>
              <a:rPr lang="en-US" dirty="0"/>
              <a:t/>
            </a:r>
            <a:br>
              <a:rPr lang="en-US" dirty="0"/>
            </a:br>
            <a:r>
              <a:rPr lang="en-US" dirty="0" smtClean="0"/>
              <a:t>});</a:t>
            </a:r>
          </a:p>
          <a:p>
            <a:r>
              <a:rPr lang="en-US" dirty="0"/>
              <a:t/>
            </a:r>
            <a:br>
              <a:rPr lang="en-US" dirty="0"/>
            </a:br>
            <a:r>
              <a:rPr lang="en-US" dirty="0"/>
              <a:t>$("#btn2").click(function(){</a:t>
            </a:r>
            <a:r>
              <a:rPr lang="en-US" dirty="0"/>
              <a:t/>
            </a:r>
            <a:br>
              <a:rPr lang="en-US" dirty="0"/>
            </a:br>
            <a:r>
              <a:rPr lang="en-US" dirty="0"/>
              <a:t>  alert("HTML: " + $("#test").html());</a:t>
            </a:r>
            <a:r>
              <a:rPr lang="en-US" dirty="0"/>
              <a:t/>
            </a:r>
            <a:br>
              <a:rPr lang="en-US" dirty="0"/>
            </a:br>
            <a:r>
              <a:rPr lang="en-US" dirty="0" smtClean="0"/>
              <a:t>});</a:t>
            </a:r>
          </a:p>
          <a:p>
            <a:endParaRPr lang="en-US" dirty="0" smtClean="0"/>
          </a:p>
          <a:p>
            <a:r>
              <a:rPr lang="en-US" dirty="0"/>
              <a:t>&lt;p&gt;Name: &lt;input type="text" id="test" value</a:t>
            </a:r>
            <a:r>
              <a:rPr lang="en-US" dirty="0" smtClean="0"/>
              <a:t>=“Hello there"&gt;&lt;/</a:t>
            </a:r>
            <a:r>
              <a:rPr lang="en-US" dirty="0"/>
              <a:t>p</a:t>
            </a:r>
            <a:r>
              <a:rPr lang="en-US" dirty="0" smtClean="0"/>
              <a:t>&gt;</a:t>
            </a:r>
          </a:p>
          <a:p>
            <a:r>
              <a:rPr lang="en-US" dirty="0"/>
              <a:t>$("#btn1").click(function(){</a:t>
            </a:r>
            <a:r>
              <a:rPr lang="en-US" dirty="0"/>
              <a:t/>
            </a:r>
            <a:br>
              <a:rPr lang="en-US" dirty="0"/>
            </a:br>
            <a:r>
              <a:rPr lang="en-US" dirty="0"/>
              <a:t>  alert("Value: " + $("#test").</a:t>
            </a:r>
            <a:r>
              <a:rPr lang="en-US" dirty="0" err="1"/>
              <a:t>val</a:t>
            </a:r>
            <a:r>
              <a:rPr lang="en-US" dirty="0"/>
              <a:t>());</a:t>
            </a:r>
            <a:r>
              <a:rPr lang="en-US" dirty="0"/>
              <a:t/>
            </a:r>
            <a:br>
              <a:rPr lang="en-US" dirty="0"/>
            </a:br>
            <a:r>
              <a:rPr lang="en-US" dirty="0"/>
              <a:t>});</a:t>
            </a:r>
            <a:endParaRPr lang="en-US" dirty="0"/>
          </a:p>
          <a:p>
            <a:endParaRPr lang="en-US" dirty="0"/>
          </a:p>
        </p:txBody>
      </p:sp>
    </p:spTree>
    <p:extLst>
      <p:ext uri="{BB962C8B-B14F-4D97-AF65-F5344CB8AC3E}">
        <p14:creationId xmlns:p14="http://schemas.microsoft.com/office/powerpoint/2010/main" val="22364737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800" y="220980"/>
            <a:ext cx="6037218" cy="1913709"/>
          </a:xfrm>
        </p:spPr>
        <p:txBody>
          <a:bodyPr/>
          <a:lstStyle/>
          <a:p>
            <a:r>
              <a:rPr lang="en-US" dirty="0" smtClean="0"/>
              <a:t>Add elements</a:t>
            </a:r>
            <a:endParaRPr lang="en-US" dirty="0"/>
          </a:p>
        </p:txBody>
      </p:sp>
      <p:sp>
        <p:nvSpPr>
          <p:cNvPr id="4" name="Текст 3"/>
          <p:cNvSpPr>
            <a:spLocks noGrp="1"/>
          </p:cNvSpPr>
          <p:nvPr>
            <p:ph type="body" sz="quarter" idx="13"/>
          </p:nvPr>
        </p:nvSpPr>
        <p:spPr>
          <a:xfrm>
            <a:off x="128452" y="794658"/>
            <a:ext cx="5375366" cy="2057400"/>
          </a:xfrm>
        </p:spPr>
        <p:txBody>
          <a:bodyPr/>
          <a:lstStyle/>
          <a:p>
            <a:r>
              <a:rPr lang="en-US" sz="1800" dirty="0"/>
              <a:t>With jQuery, it is easy to add new elements/content</a:t>
            </a:r>
            <a:r>
              <a:rPr lang="en-US" sz="1800" dirty="0" smtClean="0"/>
              <a:t>.</a:t>
            </a:r>
          </a:p>
          <a:p>
            <a:r>
              <a:rPr lang="en-US" sz="1800" dirty="0" smtClean="0"/>
              <a:t>ADD CONTENT</a:t>
            </a:r>
          </a:p>
          <a:p>
            <a:r>
              <a:rPr lang="en-US" sz="1800" dirty="0" smtClean="0"/>
              <a:t>Append/prepend</a:t>
            </a:r>
            <a:r>
              <a:rPr lang="en-US" sz="1800" dirty="0" smtClean="0"/>
              <a:t>(“your text”)</a:t>
            </a:r>
          </a:p>
          <a:p>
            <a:r>
              <a:rPr lang="en-US" sz="1800" dirty="0" smtClean="0"/>
              <a:t>jQuery methods </a:t>
            </a:r>
            <a:r>
              <a:rPr lang="en-US" sz="1800" dirty="0"/>
              <a:t>inserts content AT THE </a:t>
            </a:r>
            <a:r>
              <a:rPr lang="en-US" sz="1800" dirty="0" smtClean="0"/>
              <a:t>END/BEGINNING </a:t>
            </a:r>
            <a:r>
              <a:rPr lang="en-US" sz="1800" dirty="0"/>
              <a:t>of the selected HTML elements.</a:t>
            </a:r>
            <a:endParaRPr lang="en-US" sz="1800" dirty="0" smtClean="0"/>
          </a:p>
          <a:p>
            <a:r>
              <a:rPr lang="en-US" sz="1800" dirty="0" smtClean="0"/>
              <a:t>After/before(“your another text”)</a:t>
            </a:r>
          </a:p>
          <a:p>
            <a:r>
              <a:rPr lang="en-US" sz="1800" dirty="0"/>
              <a:t>The </a:t>
            </a:r>
            <a:r>
              <a:rPr lang="en-US" sz="1800" dirty="0" smtClean="0"/>
              <a:t>jQuery methods insert </a:t>
            </a:r>
            <a:r>
              <a:rPr lang="en-US" sz="1800" dirty="0"/>
              <a:t>content </a:t>
            </a:r>
            <a:r>
              <a:rPr lang="en-US" sz="1800" dirty="0" smtClean="0"/>
              <a:t>AFTER/BEFORE </a:t>
            </a:r>
            <a:r>
              <a:rPr lang="en-US" sz="1800" dirty="0"/>
              <a:t>the selected HTML elements</a:t>
            </a:r>
            <a:r>
              <a:rPr lang="en-US" sz="1800" dirty="0" smtClean="0"/>
              <a:t>.</a:t>
            </a:r>
          </a:p>
          <a:p>
            <a:r>
              <a:rPr lang="en-US" sz="1800" dirty="0" smtClean="0"/>
              <a:t>REMOVE CONTENT</a:t>
            </a:r>
          </a:p>
          <a:p>
            <a:r>
              <a:rPr lang="en-US" sz="1800" dirty="0" smtClean="0"/>
              <a:t>Remove()</a:t>
            </a:r>
          </a:p>
          <a:p>
            <a:r>
              <a:rPr lang="en-US" sz="1800" dirty="0"/>
              <a:t>The jQuery remove() method removes the selected element(s) and its child elements.</a:t>
            </a:r>
            <a:endParaRPr lang="en-US" sz="1800" dirty="0" smtClean="0"/>
          </a:p>
          <a:p>
            <a:r>
              <a:rPr lang="en-US" sz="1800" dirty="0" smtClean="0"/>
              <a:t>Empty()</a:t>
            </a:r>
          </a:p>
          <a:p>
            <a:r>
              <a:rPr lang="en-US" sz="1800" dirty="0"/>
              <a:t>The jQuery empty() method removes the child elements of the selected element(s).</a:t>
            </a:r>
            <a:endParaRPr lang="en-US" sz="1800" dirty="0" smtClean="0"/>
          </a:p>
          <a:p>
            <a:endParaRPr lang="en-US" sz="1800" dirty="0" smtClean="0"/>
          </a:p>
        </p:txBody>
      </p:sp>
      <p:sp>
        <p:nvSpPr>
          <p:cNvPr id="5" name="Текст 1"/>
          <p:cNvSpPr>
            <a:spLocks noGrp="1"/>
          </p:cNvSpPr>
          <p:nvPr>
            <p:ph type="body" sz="quarter" idx="12"/>
          </p:nvPr>
        </p:nvSpPr>
        <p:spPr>
          <a:xfrm>
            <a:off x="6061166" y="1447801"/>
            <a:ext cx="4537166" cy="4103914"/>
          </a:xfrm>
        </p:spPr>
        <p:txBody>
          <a:bodyPr/>
          <a:lstStyle/>
          <a:p>
            <a:r>
              <a:rPr lang="en-US" dirty="0"/>
              <a:t>$("p</a:t>
            </a:r>
            <a:r>
              <a:rPr lang="en-US" dirty="0" smtClean="0"/>
              <a:t>").prepend/append</a:t>
            </a:r>
            <a:r>
              <a:rPr lang="en-US" dirty="0"/>
              <a:t>("Some appended text</a:t>
            </a:r>
            <a:r>
              <a:rPr lang="en-US" dirty="0" smtClean="0"/>
              <a:t>.");</a:t>
            </a:r>
          </a:p>
          <a:p>
            <a:endParaRPr lang="en-US" dirty="0" smtClean="0"/>
          </a:p>
          <a:p>
            <a:endParaRPr lang="en-US" dirty="0" smtClean="0"/>
          </a:p>
          <a:p>
            <a:r>
              <a:rPr lang="en-US" dirty="0"/>
              <a:t>$("</a:t>
            </a:r>
            <a:r>
              <a:rPr lang="en-US" dirty="0" err="1"/>
              <a:t>img</a:t>
            </a:r>
            <a:r>
              <a:rPr lang="en-US" dirty="0"/>
              <a:t>").</a:t>
            </a:r>
            <a:r>
              <a:rPr lang="en-US" dirty="0" smtClean="0"/>
              <a:t>after/before("</a:t>
            </a:r>
            <a:r>
              <a:rPr lang="en-US" dirty="0"/>
              <a:t>Some text after</a:t>
            </a:r>
            <a:r>
              <a:rPr lang="en-US" dirty="0" smtClean="0"/>
              <a:t>");</a:t>
            </a:r>
          </a:p>
          <a:p>
            <a:endParaRPr lang="en-US" dirty="0"/>
          </a:p>
          <a:p>
            <a:r>
              <a:rPr lang="en-US" dirty="0"/>
              <a:t>$("#div1").remove</a:t>
            </a:r>
            <a:r>
              <a:rPr lang="en-US" dirty="0" smtClean="0"/>
              <a:t>();</a:t>
            </a:r>
          </a:p>
          <a:p>
            <a:endParaRPr lang="en-US" dirty="0"/>
          </a:p>
          <a:p>
            <a:endParaRPr lang="en-US" dirty="0" smtClean="0"/>
          </a:p>
          <a:p>
            <a:r>
              <a:rPr lang="en-US" dirty="0"/>
              <a:t>$("#div1</a:t>
            </a:r>
            <a:r>
              <a:rPr lang="en-US" dirty="0" smtClean="0"/>
              <a:t>").empty();</a:t>
            </a:r>
          </a:p>
        </p:txBody>
      </p:sp>
    </p:spTree>
    <p:extLst>
      <p:ext uri="{BB962C8B-B14F-4D97-AF65-F5344CB8AC3E}">
        <p14:creationId xmlns:p14="http://schemas.microsoft.com/office/powerpoint/2010/main" val="27474651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571500"/>
            <a:ext cx="6037218" cy="1913709"/>
          </a:xfrm>
        </p:spPr>
        <p:txBody>
          <a:bodyPr/>
          <a:lstStyle/>
          <a:p>
            <a:r>
              <a:rPr lang="en-US" dirty="0" smtClean="0"/>
              <a:t>Styles in </a:t>
            </a:r>
            <a:r>
              <a:rPr lang="en-US" dirty="0" err="1" smtClean="0"/>
              <a:t>jQuerry</a:t>
            </a:r>
            <a:endParaRPr lang="en-US" dirty="0"/>
          </a:p>
        </p:txBody>
      </p:sp>
      <p:sp>
        <p:nvSpPr>
          <p:cNvPr id="4" name="Текст 3"/>
          <p:cNvSpPr>
            <a:spLocks noGrp="1"/>
          </p:cNvSpPr>
          <p:nvPr>
            <p:ph type="body" sz="quarter" idx="13"/>
          </p:nvPr>
        </p:nvSpPr>
        <p:spPr>
          <a:xfrm>
            <a:off x="685800" y="1177835"/>
            <a:ext cx="6037217" cy="2057400"/>
          </a:xfrm>
        </p:spPr>
        <p:txBody>
          <a:bodyPr/>
          <a:lstStyle/>
          <a:p>
            <a:r>
              <a:rPr lang="en-US" sz="2000" dirty="0"/>
              <a:t>jQuery has several methods for CSS </a:t>
            </a:r>
            <a:r>
              <a:rPr lang="en-US" sz="2000" dirty="0" smtClean="0"/>
              <a:t>manipulation</a:t>
            </a:r>
            <a:endParaRPr lang="en-US" sz="2000" dirty="0" smtClean="0">
              <a:latin typeface="Myanmar Text" panose="020B0502040204020203" pitchFamily="34" charset="0"/>
              <a:cs typeface="Myanmar Text" panose="020B0502040204020203" pitchFamily="34" charset="0"/>
            </a:endParaRPr>
          </a:p>
          <a:p>
            <a:r>
              <a:rPr lang="en-US" sz="2000" dirty="0" smtClean="0"/>
              <a:t>Add/</a:t>
            </a:r>
            <a:r>
              <a:rPr lang="en-US" sz="2000" dirty="0" err="1" smtClean="0"/>
              <a:t>removeClass</a:t>
            </a:r>
            <a:r>
              <a:rPr lang="en-US" sz="2000" dirty="0" smtClean="0"/>
              <a:t>()</a:t>
            </a:r>
          </a:p>
          <a:p>
            <a:r>
              <a:rPr lang="en-US" sz="2000" dirty="0" smtClean="0"/>
              <a:t>Adding or removing class from element</a:t>
            </a:r>
          </a:p>
          <a:p>
            <a:r>
              <a:rPr lang="en-US" sz="2000" dirty="0" err="1" smtClean="0"/>
              <a:t>ToggleClass</a:t>
            </a:r>
            <a:r>
              <a:rPr lang="en-US" sz="2000" dirty="0" smtClean="0"/>
              <a:t>()</a:t>
            </a:r>
          </a:p>
          <a:p>
            <a:r>
              <a:rPr lang="en-US" sz="2000" dirty="0"/>
              <a:t>This method toggles between adding/removing classes from the selected </a:t>
            </a:r>
            <a:r>
              <a:rPr lang="en-US" sz="2000" dirty="0" smtClean="0"/>
              <a:t>elements</a:t>
            </a:r>
          </a:p>
          <a:p>
            <a:r>
              <a:rPr lang="en-US" sz="2000" dirty="0" err="1" smtClean="0"/>
              <a:t>Css</a:t>
            </a:r>
            <a:r>
              <a:rPr lang="en-US" sz="2000" dirty="0" smtClean="0"/>
              <a:t>()</a:t>
            </a:r>
          </a:p>
          <a:p>
            <a:r>
              <a:rPr lang="en-US" sz="2000" dirty="0"/>
              <a:t>The </a:t>
            </a:r>
            <a:r>
              <a:rPr lang="en-US" sz="2000" dirty="0" err="1"/>
              <a:t>css</a:t>
            </a:r>
            <a:r>
              <a:rPr lang="en-US" sz="2000" dirty="0"/>
              <a:t>() method sets or returns one or more style properties for the selected elements</a:t>
            </a:r>
            <a:r>
              <a:rPr lang="en-US" sz="2000" dirty="0" smtClean="0"/>
              <a:t>. Also you can change direct property with </a:t>
            </a:r>
            <a:r>
              <a:rPr lang="en-US" sz="2000" dirty="0" err="1" smtClean="0"/>
              <a:t>css</a:t>
            </a:r>
            <a:r>
              <a:rPr lang="en-US" sz="2000" dirty="0" smtClean="0"/>
              <a:t>() method</a:t>
            </a:r>
          </a:p>
          <a:p>
            <a:endParaRPr lang="en-US" sz="2000" dirty="0"/>
          </a:p>
        </p:txBody>
      </p:sp>
      <p:sp>
        <p:nvSpPr>
          <p:cNvPr id="5" name="Текст 1"/>
          <p:cNvSpPr>
            <a:spLocks noGrp="1"/>
          </p:cNvSpPr>
          <p:nvPr>
            <p:ph type="body" sz="quarter" idx="12"/>
          </p:nvPr>
        </p:nvSpPr>
        <p:spPr>
          <a:xfrm>
            <a:off x="7053943" y="571500"/>
            <a:ext cx="4537166" cy="4103914"/>
          </a:xfrm>
        </p:spPr>
        <p:txBody>
          <a:bodyPr/>
          <a:lstStyle/>
          <a:p>
            <a:r>
              <a:rPr lang="en-US" dirty="0"/>
              <a:t>$("button").click(function(){</a:t>
            </a:r>
            <a:r>
              <a:rPr lang="en-US" dirty="0"/>
              <a:t/>
            </a:r>
            <a:br>
              <a:rPr lang="en-US" dirty="0"/>
            </a:br>
            <a:r>
              <a:rPr lang="en-US" dirty="0"/>
              <a:t>  $("h1, h2, p</a:t>
            </a:r>
            <a:r>
              <a:rPr lang="en-US" dirty="0" smtClean="0"/>
              <a:t>").add/</a:t>
            </a:r>
            <a:r>
              <a:rPr lang="en-US" dirty="0" err="1" smtClean="0"/>
              <a:t>removeClass</a:t>
            </a:r>
            <a:r>
              <a:rPr lang="en-US" dirty="0"/>
              <a:t>("blue");</a:t>
            </a:r>
            <a:r>
              <a:rPr lang="en-US" dirty="0"/>
              <a:t/>
            </a:r>
            <a:br>
              <a:rPr lang="en-US" dirty="0"/>
            </a:br>
            <a:r>
              <a:rPr lang="en-US" dirty="0" smtClean="0"/>
              <a:t>});</a:t>
            </a:r>
          </a:p>
          <a:p>
            <a:endParaRPr lang="en-US" dirty="0" smtClean="0"/>
          </a:p>
          <a:p>
            <a:r>
              <a:rPr lang="en-US" dirty="0"/>
              <a:t>$("button").click(function(){</a:t>
            </a:r>
            <a:r>
              <a:rPr lang="en-US" dirty="0"/>
              <a:t/>
            </a:r>
            <a:br>
              <a:rPr lang="en-US" dirty="0"/>
            </a:br>
            <a:r>
              <a:rPr lang="en-US" dirty="0"/>
              <a:t>  $("h1, h2, p").</a:t>
            </a:r>
            <a:r>
              <a:rPr lang="en-US" dirty="0" err="1"/>
              <a:t>toggleClass</a:t>
            </a:r>
            <a:r>
              <a:rPr lang="en-US" dirty="0"/>
              <a:t>("blue");</a:t>
            </a:r>
            <a:r>
              <a:rPr lang="en-US" dirty="0"/>
              <a:t/>
            </a:r>
            <a:br>
              <a:rPr lang="en-US" dirty="0"/>
            </a:br>
            <a:r>
              <a:rPr lang="en-US" dirty="0" smtClean="0"/>
              <a:t>});</a:t>
            </a:r>
          </a:p>
          <a:p>
            <a:r>
              <a:rPr lang="en-US" dirty="0" smtClean="0"/>
              <a:t>Info:</a:t>
            </a:r>
          </a:p>
          <a:p>
            <a:r>
              <a:rPr lang="en-US" dirty="0"/>
              <a:t>$("p").</a:t>
            </a:r>
            <a:r>
              <a:rPr lang="en-US" dirty="0" err="1"/>
              <a:t>css</a:t>
            </a:r>
            <a:r>
              <a:rPr lang="en-US" dirty="0"/>
              <a:t>("background-color</a:t>
            </a:r>
            <a:r>
              <a:rPr lang="en-US" dirty="0" smtClean="0"/>
              <a:t>");</a:t>
            </a:r>
          </a:p>
          <a:p>
            <a:r>
              <a:rPr lang="en-US" dirty="0" smtClean="0"/>
              <a:t>Change:</a:t>
            </a:r>
          </a:p>
          <a:p>
            <a:r>
              <a:rPr lang="en-US" dirty="0"/>
              <a:t>$("p").</a:t>
            </a:r>
            <a:r>
              <a:rPr lang="en-US" dirty="0" err="1"/>
              <a:t>css</a:t>
            </a:r>
            <a:r>
              <a:rPr lang="en-US" dirty="0"/>
              <a:t>({"background-color": "yellow</a:t>
            </a:r>
            <a:r>
              <a:rPr lang="en-US" dirty="0" smtClean="0"/>
              <a:t>"});</a:t>
            </a:r>
          </a:p>
        </p:txBody>
      </p:sp>
    </p:spTree>
    <p:extLst>
      <p:ext uri="{BB962C8B-B14F-4D97-AF65-F5344CB8AC3E}">
        <p14:creationId xmlns:p14="http://schemas.microsoft.com/office/powerpoint/2010/main" val="4101812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571500"/>
            <a:ext cx="6037218" cy="1913709"/>
          </a:xfrm>
        </p:spPr>
        <p:txBody>
          <a:bodyPr/>
          <a:lstStyle/>
          <a:p>
            <a:r>
              <a:rPr lang="en-US" dirty="0" smtClean="0"/>
              <a:t>Traversing in </a:t>
            </a:r>
            <a:r>
              <a:rPr lang="en-US" dirty="0" err="1" smtClean="0"/>
              <a:t>jQuerry</a:t>
            </a:r>
            <a:endParaRPr lang="en-US" dirty="0"/>
          </a:p>
        </p:txBody>
      </p:sp>
      <p:sp>
        <p:nvSpPr>
          <p:cNvPr id="4" name="Текст 3"/>
          <p:cNvSpPr>
            <a:spLocks noGrp="1"/>
          </p:cNvSpPr>
          <p:nvPr>
            <p:ph type="body" sz="quarter" idx="13"/>
          </p:nvPr>
        </p:nvSpPr>
        <p:spPr>
          <a:xfrm>
            <a:off x="685800" y="1177835"/>
            <a:ext cx="11009811" cy="2057400"/>
          </a:xfrm>
        </p:spPr>
        <p:txBody>
          <a:bodyPr/>
          <a:lstStyle/>
          <a:p>
            <a:r>
              <a:rPr lang="en-US" sz="2000" dirty="0"/>
              <a:t>jQuery traversing, which means "move through", are used to "find" (or select) HTML elements based on their relation to other elements. Start with one selection and move through that selection until you reach the elements you desire. jQuery provides a variety of methods that allow us to traverse the DOM</a:t>
            </a:r>
            <a:r>
              <a:rPr lang="en-US" sz="2000" dirty="0" smtClean="0"/>
              <a:t>.</a:t>
            </a:r>
          </a:p>
          <a:p>
            <a:endParaRPr lang="en-US" sz="2000" dirty="0"/>
          </a:p>
          <a:p>
            <a:endParaRPr lang="en-US" sz="2000" dirty="0" smtClean="0"/>
          </a:p>
          <a:p>
            <a:endParaRPr lang="en-US" sz="2000" dirty="0"/>
          </a:p>
          <a:p>
            <a:endParaRPr lang="en-US" sz="2000" dirty="0" smtClean="0"/>
          </a:p>
          <a:p>
            <a:endParaRPr lang="en-US" sz="2000" dirty="0"/>
          </a:p>
          <a:p>
            <a:r>
              <a:rPr lang="en-US" sz="2000" dirty="0" smtClean="0"/>
              <a:t>                THIS IS TRAVERSING TREE </a:t>
            </a:r>
            <a:r>
              <a:rPr lang="en-US" sz="2000" dirty="0" smtClean="0">
                <a:sym typeface="Wingdings" panose="05000000000000000000" pitchFamily="2" charset="2"/>
              </a:rPr>
              <a:t></a:t>
            </a:r>
            <a:endParaRPr lang="en-US" sz="2000" dirty="0" smtClean="0"/>
          </a:p>
          <a:p>
            <a:endParaRPr lang="en-US" sz="2000" dirty="0" smtClean="0"/>
          </a:p>
        </p:txBody>
      </p:sp>
      <p:pic>
        <p:nvPicPr>
          <p:cNvPr id="3074" name="Picture 2" descr="Картинки по запросу &quot;traversing html&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2486" y="3235235"/>
            <a:ext cx="5953125" cy="3238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12128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800" y="220980"/>
            <a:ext cx="6037218" cy="1913709"/>
          </a:xfrm>
        </p:spPr>
        <p:txBody>
          <a:bodyPr/>
          <a:lstStyle/>
          <a:p>
            <a:r>
              <a:rPr lang="en-US" dirty="0" err="1" smtClean="0"/>
              <a:t>Traversion</a:t>
            </a:r>
            <a:endParaRPr lang="en-US" dirty="0"/>
          </a:p>
        </p:txBody>
      </p:sp>
      <p:sp>
        <p:nvSpPr>
          <p:cNvPr id="4" name="Текст 3"/>
          <p:cNvSpPr>
            <a:spLocks noGrp="1"/>
          </p:cNvSpPr>
          <p:nvPr>
            <p:ph type="body" sz="quarter" idx="13"/>
          </p:nvPr>
        </p:nvSpPr>
        <p:spPr>
          <a:xfrm>
            <a:off x="128452" y="794658"/>
            <a:ext cx="5375366" cy="2057400"/>
          </a:xfrm>
        </p:spPr>
        <p:txBody>
          <a:bodyPr/>
          <a:lstStyle/>
          <a:p>
            <a:r>
              <a:rPr lang="en-US" sz="1800" dirty="0" smtClean="0"/>
              <a:t>PARENTS</a:t>
            </a:r>
          </a:p>
          <a:p>
            <a:r>
              <a:rPr lang="en-US" sz="1800" dirty="0" smtClean="0"/>
              <a:t>Parent/parents</a:t>
            </a:r>
            <a:r>
              <a:rPr lang="en-US" sz="1800" dirty="0" smtClean="0"/>
              <a:t>(“element”)</a:t>
            </a:r>
          </a:p>
          <a:p>
            <a:r>
              <a:rPr lang="en-US" sz="1800" dirty="0" smtClean="0"/>
              <a:t>This methods </a:t>
            </a:r>
            <a:r>
              <a:rPr lang="en-US" sz="1800" dirty="0"/>
              <a:t>returns </a:t>
            </a:r>
            <a:r>
              <a:rPr lang="en-US" sz="1800" dirty="0" smtClean="0"/>
              <a:t>first/all </a:t>
            </a:r>
            <a:r>
              <a:rPr lang="en-US" sz="1800" dirty="0"/>
              <a:t>ancestor elements of the selected element, all the way up to the document's root </a:t>
            </a:r>
            <a:r>
              <a:rPr lang="en-US" sz="1800" dirty="0" smtClean="0"/>
              <a:t>element</a:t>
            </a:r>
          </a:p>
          <a:p>
            <a:r>
              <a:rPr lang="en-US" sz="1800" dirty="0" err="1" smtClean="0"/>
              <a:t>ParentUntil</a:t>
            </a:r>
            <a:r>
              <a:rPr lang="en-US" sz="1800" dirty="0" smtClean="0"/>
              <a:t>(“element”)</a:t>
            </a:r>
            <a:endParaRPr lang="en-US" sz="1800" dirty="0"/>
          </a:p>
          <a:p>
            <a:r>
              <a:rPr lang="en-US" sz="1800" dirty="0"/>
              <a:t>The </a:t>
            </a:r>
            <a:r>
              <a:rPr lang="en-US" sz="1800" dirty="0" err="1"/>
              <a:t>parentsUntil</a:t>
            </a:r>
            <a:r>
              <a:rPr lang="en-US" sz="1800" dirty="0"/>
              <a:t>() method returns all ancestor elements between two given arguments.</a:t>
            </a:r>
          </a:p>
          <a:p>
            <a:r>
              <a:rPr lang="en-US" sz="1800" dirty="0" smtClean="0"/>
              <a:t>CHILDRENS</a:t>
            </a:r>
          </a:p>
          <a:p>
            <a:r>
              <a:rPr lang="en-US" sz="1800" dirty="0" smtClean="0"/>
              <a:t>Children()</a:t>
            </a:r>
          </a:p>
          <a:p>
            <a:r>
              <a:rPr lang="en-US" sz="1800" dirty="0"/>
              <a:t>The children() method returns all direct children of the selected element</a:t>
            </a:r>
            <a:r>
              <a:rPr lang="en-US" sz="1800" dirty="0" smtClean="0"/>
              <a:t>. ONLY 1 LEVEL!</a:t>
            </a:r>
          </a:p>
          <a:p>
            <a:r>
              <a:rPr lang="en-US" sz="1800" dirty="0" smtClean="0"/>
              <a:t>Find()</a:t>
            </a:r>
          </a:p>
          <a:p>
            <a:r>
              <a:rPr lang="en-US" sz="1800" dirty="0"/>
              <a:t>The find() method returns descendant elements of the selected element, all the way down to the last descendant.</a:t>
            </a:r>
            <a:endParaRPr lang="en-US" sz="1800" dirty="0" smtClean="0"/>
          </a:p>
        </p:txBody>
      </p:sp>
      <p:sp>
        <p:nvSpPr>
          <p:cNvPr id="5" name="Текст 1"/>
          <p:cNvSpPr>
            <a:spLocks noGrp="1"/>
          </p:cNvSpPr>
          <p:nvPr>
            <p:ph type="body" sz="quarter" idx="12"/>
          </p:nvPr>
        </p:nvSpPr>
        <p:spPr>
          <a:xfrm>
            <a:off x="6061166" y="968830"/>
            <a:ext cx="4537166" cy="4103914"/>
          </a:xfrm>
        </p:spPr>
        <p:txBody>
          <a:bodyPr/>
          <a:lstStyle/>
          <a:p>
            <a:r>
              <a:rPr lang="en-US" dirty="0"/>
              <a:t>$(document).ready(function(){</a:t>
            </a:r>
            <a:r>
              <a:rPr lang="en-US" dirty="0"/>
              <a:t/>
            </a:r>
            <a:br>
              <a:rPr lang="en-US" dirty="0"/>
            </a:br>
            <a:r>
              <a:rPr lang="en-US" dirty="0"/>
              <a:t>  $("span").</a:t>
            </a:r>
            <a:r>
              <a:rPr lang="en-US" b="1" dirty="0"/>
              <a:t>parent</a:t>
            </a:r>
            <a:r>
              <a:rPr lang="en-US" dirty="0"/>
              <a:t>();</a:t>
            </a:r>
            <a:r>
              <a:rPr lang="en-US" dirty="0"/>
              <a:t/>
            </a:r>
            <a:br>
              <a:rPr lang="en-US" dirty="0"/>
            </a:br>
            <a:r>
              <a:rPr lang="en-US" dirty="0"/>
              <a:t>});</a:t>
            </a:r>
            <a:endParaRPr lang="en-US" dirty="0" smtClean="0"/>
          </a:p>
          <a:p>
            <a:r>
              <a:rPr lang="en-US" dirty="0" smtClean="0"/>
              <a:t>$(</a:t>
            </a:r>
            <a:r>
              <a:rPr lang="en-US" dirty="0"/>
              <a:t>document).ready(function(){</a:t>
            </a:r>
            <a:r>
              <a:rPr lang="en-US" dirty="0"/>
              <a:t/>
            </a:r>
            <a:br>
              <a:rPr lang="en-US" dirty="0"/>
            </a:br>
            <a:r>
              <a:rPr lang="en-US" dirty="0"/>
              <a:t>  $("span").</a:t>
            </a:r>
            <a:r>
              <a:rPr lang="en-US" b="1" dirty="0"/>
              <a:t>parents</a:t>
            </a:r>
            <a:r>
              <a:rPr lang="en-US" dirty="0"/>
              <a:t>("</a:t>
            </a:r>
            <a:r>
              <a:rPr lang="en-US" dirty="0" err="1"/>
              <a:t>ul</a:t>
            </a:r>
            <a:r>
              <a:rPr lang="en-US" dirty="0"/>
              <a:t>");</a:t>
            </a:r>
            <a:r>
              <a:rPr lang="en-US" dirty="0"/>
              <a:t/>
            </a:r>
            <a:br>
              <a:rPr lang="en-US" dirty="0"/>
            </a:br>
            <a:r>
              <a:rPr lang="en-US" dirty="0"/>
              <a:t>});</a:t>
            </a:r>
            <a:endParaRPr lang="en-US" dirty="0"/>
          </a:p>
          <a:p>
            <a:r>
              <a:rPr lang="en-US" dirty="0"/>
              <a:t>$(document).ready(function(){</a:t>
            </a:r>
            <a:r>
              <a:rPr lang="en-US" dirty="0"/>
              <a:t/>
            </a:r>
            <a:br>
              <a:rPr lang="en-US" dirty="0"/>
            </a:br>
            <a:r>
              <a:rPr lang="en-US" dirty="0"/>
              <a:t>  $("span").</a:t>
            </a:r>
            <a:r>
              <a:rPr lang="en-US" b="1" dirty="0" err="1"/>
              <a:t>parentsUntil</a:t>
            </a:r>
            <a:r>
              <a:rPr lang="en-US" dirty="0"/>
              <a:t>("div");</a:t>
            </a:r>
            <a:r>
              <a:rPr lang="en-US" dirty="0"/>
              <a:t/>
            </a:r>
            <a:br>
              <a:rPr lang="en-US" dirty="0"/>
            </a:br>
            <a:r>
              <a:rPr lang="en-US" dirty="0"/>
              <a:t>});</a:t>
            </a:r>
            <a:endParaRPr lang="en-US" dirty="0"/>
          </a:p>
          <a:p>
            <a:r>
              <a:rPr lang="en-US" dirty="0"/>
              <a:t>$(document).ready(function(){</a:t>
            </a:r>
            <a:r>
              <a:rPr lang="en-US" dirty="0"/>
              <a:t/>
            </a:r>
            <a:br>
              <a:rPr lang="en-US" dirty="0"/>
            </a:br>
            <a:r>
              <a:rPr lang="en-US" dirty="0"/>
              <a:t>  $("div").</a:t>
            </a:r>
            <a:r>
              <a:rPr lang="en-US" b="1" dirty="0"/>
              <a:t>children</a:t>
            </a:r>
            <a:r>
              <a:rPr lang="en-US" dirty="0"/>
              <a:t>("</a:t>
            </a:r>
            <a:r>
              <a:rPr lang="en-US" dirty="0" err="1"/>
              <a:t>p.first</a:t>
            </a:r>
            <a:r>
              <a:rPr lang="en-US" dirty="0"/>
              <a:t>");</a:t>
            </a:r>
            <a:r>
              <a:rPr lang="en-US" dirty="0"/>
              <a:t/>
            </a:r>
            <a:br>
              <a:rPr lang="en-US" dirty="0"/>
            </a:br>
            <a:r>
              <a:rPr lang="en-US" dirty="0" smtClean="0"/>
              <a:t>});</a:t>
            </a:r>
          </a:p>
          <a:p>
            <a:r>
              <a:rPr lang="en-US" dirty="0" smtClean="0"/>
              <a:t>$(</a:t>
            </a:r>
            <a:r>
              <a:rPr lang="en-US" dirty="0"/>
              <a:t>document).ready(function(){</a:t>
            </a:r>
            <a:r>
              <a:rPr lang="en-US" dirty="0"/>
              <a:t/>
            </a:r>
            <a:br>
              <a:rPr lang="en-US" dirty="0"/>
            </a:br>
            <a:r>
              <a:rPr lang="en-US" dirty="0"/>
              <a:t>  $("div").</a:t>
            </a:r>
            <a:r>
              <a:rPr lang="en-US" b="1" dirty="0"/>
              <a:t>find</a:t>
            </a:r>
            <a:r>
              <a:rPr lang="en-US" dirty="0"/>
              <a:t>("span");</a:t>
            </a:r>
            <a:r>
              <a:rPr lang="en-US" dirty="0"/>
              <a:t/>
            </a:r>
            <a:br>
              <a:rPr lang="en-US" dirty="0"/>
            </a:br>
            <a:r>
              <a:rPr lang="en-US" dirty="0"/>
              <a:t>});</a:t>
            </a:r>
            <a:endParaRPr lang="en-US" dirty="0"/>
          </a:p>
        </p:txBody>
      </p:sp>
    </p:spTree>
    <p:extLst>
      <p:ext uri="{BB962C8B-B14F-4D97-AF65-F5344CB8AC3E}">
        <p14:creationId xmlns:p14="http://schemas.microsoft.com/office/powerpoint/2010/main" val="22718325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571500"/>
            <a:ext cx="6037218" cy="1913709"/>
          </a:xfrm>
        </p:spPr>
        <p:txBody>
          <a:bodyPr/>
          <a:lstStyle/>
          <a:p>
            <a:r>
              <a:rPr lang="en-US" dirty="0" smtClean="0"/>
              <a:t>AJAX</a:t>
            </a:r>
            <a:endParaRPr lang="en-US" dirty="0"/>
          </a:p>
        </p:txBody>
      </p:sp>
      <p:sp>
        <p:nvSpPr>
          <p:cNvPr id="4" name="Текст 3"/>
          <p:cNvSpPr>
            <a:spLocks noGrp="1"/>
          </p:cNvSpPr>
          <p:nvPr>
            <p:ph type="body" sz="quarter" idx="13"/>
          </p:nvPr>
        </p:nvSpPr>
        <p:spPr>
          <a:xfrm>
            <a:off x="685800" y="1177835"/>
            <a:ext cx="11009811" cy="2057400"/>
          </a:xfrm>
        </p:spPr>
        <p:txBody>
          <a:bodyPr/>
          <a:lstStyle/>
          <a:p>
            <a:r>
              <a:rPr lang="en-US" sz="2000" dirty="0"/>
              <a:t>jQuery provides several methods for AJAX functionality</a:t>
            </a:r>
            <a:r>
              <a:rPr lang="en-US" sz="2000" dirty="0" smtClean="0"/>
              <a:t>.</a:t>
            </a:r>
            <a:endParaRPr lang="en-US" sz="2000" dirty="0"/>
          </a:p>
          <a:p>
            <a:r>
              <a:rPr lang="en-US" sz="2000" dirty="0"/>
              <a:t>With the jQuery AJAX methods, you can request text, HTML, XML, or JSON from a remote server using both HTTP Get and HTTP Post - And you can load the external data directly into the selected HTML elements of your web page!</a:t>
            </a:r>
          </a:p>
          <a:p>
            <a:r>
              <a:rPr lang="en-US" sz="2000" dirty="0" smtClean="0"/>
              <a:t>Info: 99% of all jQuery installs after 2018 are used only for AJAX</a:t>
            </a:r>
          </a:p>
          <a:p>
            <a:endParaRPr lang="en-US" sz="2000" dirty="0"/>
          </a:p>
          <a:p>
            <a:r>
              <a:rPr lang="en-US" sz="2000" dirty="0" smtClean="0"/>
              <a:t>Load()</a:t>
            </a:r>
          </a:p>
          <a:p>
            <a:r>
              <a:rPr lang="en-US" sz="2000" dirty="0" smtClean="0"/>
              <a:t>Its used for loading data from external files/links</a:t>
            </a:r>
          </a:p>
          <a:p>
            <a:r>
              <a:rPr lang="en-US" sz="2000" dirty="0">
                <a:latin typeface="+mn-lt"/>
              </a:rPr>
              <a:t>$("#div1").load("demo_test.txt #p1</a:t>
            </a:r>
            <a:r>
              <a:rPr lang="en-US" sz="2000" dirty="0" smtClean="0">
                <a:latin typeface="+mn-lt"/>
              </a:rPr>
              <a:t>");</a:t>
            </a:r>
          </a:p>
          <a:p>
            <a:endParaRPr lang="en-US" sz="2000" dirty="0" smtClean="0"/>
          </a:p>
          <a:p>
            <a:endParaRPr lang="en-US" sz="2000" dirty="0"/>
          </a:p>
          <a:p>
            <a:endParaRPr lang="en-US" sz="2000" dirty="0" smtClean="0"/>
          </a:p>
          <a:p>
            <a:endParaRPr lang="en-US" sz="2000" dirty="0"/>
          </a:p>
          <a:p>
            <a:endParaRPr lang="en-US" sz="2000" dirty="0" smtClean="0"/>
          </a:p>
        </p:txBody>
      </p:sp>
      <p:pic>
        <p:nvPicPr>
          <p:cNvPr id="5122" name="Picture 2" descr="Картинки по запросу &quot;AJAX&quo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22638" y="4589417"/>
            <a:ext cx="2072973" cy="2086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914707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571500"/>
            <a:ext cx="6037218" cy="1913709"/>
          </a:xfrm>
        </p:spPr>
        <p:txBody>
          <a:bodyPr/>
          <a:lstStyle/>
          <a:p>
            <a:r>
              <a:rPr lang="en-US" dirty="0" smtClean="0"/>
              <a:t>GET/POST</a:t>
            </a:r>
            <a:endParaRPr lang="en-US" dirty="0"/>
          </a:p>
        </p:txBody>
      </p:sp>
      <p:sp>
        <p:nvSpPr>
          <p:cNvPr id="4" name="Текст 3"/>
          <p:cNvSpPr>
            <a:spLocks noGrp="1"/>
          </p:cNvSpPr>
          <p:nvPr>
            <p:ph type="body" sz="quarter" idx="13"/>
          </p:nvPr>
        </p:nvSpPr>
        <p:spPr>
          <a:xfrm>
            <a:off x="685800" y="1177835"/>
            <a:ext cx="6037217" cy="2057400"/>
          </a:xfrm>
        </p:spPr>
        <p:txBody>
          <a:bodyPr/>
          <a:lstStyle/>
          <a:p>
            <a:r>
              <a:rPr lang="en-US" sz="2000" dirty="0"/>
              <a:t>jQuery has several methods for CSS </a:t>
            </a:r>
            <a:r>
              <a:rPr lang="en-US" sz="2000" dirty="0" smtClean="0"/>
              <a:t>manipulation</a:t>
            </a:r>
            <a:endParaRPr lang="en-US" sz="2000" dirty="0" smtClean="0">
              <a:latin typeface="Myanmar Text" panose="020B0502040204020203" pitchFamily="34" charset="0"/>
              <a:cs typeface="Myanmar Text" panose="020B0502040204020203" pitchFamily="34" charset="0"/>
            </a:endParaRPr>
          </a:p>
          <a:p>
            <a:r>
              <a:rPr lang="en-US" sz="2000" dirty="0" smtClean="0"/>
              <a:t>Get</a:t>
            </a:r>
            <a:r>
              <a:rPr lang="en-US" sz="2000" dirty="0" smtClean="0"/>
              <a:t>(URL, callback)</a:t>
            </a:r>
          </a:p>
          <a:p>
            <a:r>
              <a:rPr lang="en-US" sz="2000" dirty="0"/>
              <a:t>The $.get() method requests data from the server with an HTTP GET request.</a:t>
            </a:r>
            <a:endParaRPr lang="en-US" sz="2000" dirty="0" smtClean="0"/>
          </a:p>
          <a:p>
            <a:r>
              <a:rPr lang="en-US" sz="2000" dirty="0"/>
              <a:t>Post(</a:t>
            </a:r>
            <a:r>
              <a:rPr lang="en-US" sz="2000" dirty="0" err="1"/>
              <a:t>URL,data,callback</a:t>
            </a:r>
            <a:r>
              <a:rPr lang="en-US" sz="2000" dirty="0"/>
              <a:t>)</a:t>
            </a:r>
            <a:endParaRPr lang="en-US" sz="2000" dirty="0" smtClean="0"/>
          </a:p>
          <a:p>
            <a:r>
              <a:rPr lang="en-US" sz="2000" dirty="0"/>
              <a:t>The $.post() method requests data from the server using an HTTP POST request.</a:t>
            </a:r>
          </a:p>
          <a:p>
            <a:endParaRPr lang="en-US" sz="2000" dirty="0"/>
          </a:p>
        </p:txBody>
      </p:sp>
      <p:sp>
        <p:nvSpPr>
          <p:cNvPr id="5" name="Текст 1"/>
          <p:cNvSpPr>
            <a:spLocks noGrp="1"/>
          </p:cNvSpPr>
          <p:nvPr>
            <p:ph type="body" sz="quarter" idx="12"/>
          </p:nvPr>
        </p:nvSpPr>
        <p:spPr>
          <a:xfrm>
            <a:off x="7053943" y="571500"/>
            <a:ext cx="4537166" cy="4103914"/>
          </a:xfrm>
        </p:spPr>
        <p:txBody>
          <a:bodyPr/>
          <a:lstStyle/>
          <a:p>
            <a:r>
              <a:rPr lang="en-US" dirty="0"/>
              <a:t>$("button").click(function(){</a:t>
            </a:r>
            <a:r>
              <a:rPr lang="en-US" dirty="0"/>
              <a:t/>
            </a:r>
            <a:br>
              <a:rPr lang="en-US" dirty="0"/>
            </a:br>
            <a:r>
              <a:rPr lang="en-US" dirty="0"/>
              <a:t>  $.get("demo_test.asp", function(data, status){</a:t>
            </a:r>
            <a:r>
              <a:rPr lang="en-US" dirty="0"/>
              <a:t/>
            </a:r>
            <a:br>
              <a:rPr lang="en-US" dirty="0"/>
            </a:br>
            <a:r>
              <a:rPr lang="en-US" dirty="0"/>
              <a:t>    alert("Data: " + data + "\</a:t>
            </a:r>
            <a:r>
              <a:rPr lang="en-US" dirty="0" err="1"/>
              <a:t>nStatus</a:t>
            </a:r>
            <a:r>
              <a:rPr lang="en-US" dirty="0"/>
              <a:t>: " + status);</a:t>
            </a:r>
            <a:r>
              <a:rPr lang="en-US" dirty="0"/>
              <a:t/>
            </a:r>
            <a:br>
              <a:rPr lang="en-US" dirty="0"/>
            </a:br>
            <a:r>
              <a:rPr lang="en-US" dirty="0"/>
              <a:t>  });</a:t>
            </a:r>
            <a:r>
              <a:rPr lang="en-US" dirty="0"/>
              <a:t/>
            </a:r>
            <a:br>
              <a:rPr lang="en-US" dirty="0"/>
            </a:br>
            <a:r>
              <a:rPr lang="en-US" dirty="0" smtClean="0"/>
              <a:t>});</a:t>
            </a:r>
          </a:p>
          <a:p>
            <a:endParaRPr lang="en-US" dirty="0" smtClean="0"/>
          </a:p>
          <a:p>
            <a:r>
              <a:rPr lang="en-US" dirty="0"/>
              <a:t>$("button").click(function(){</a:t>
            </a:r>
            <a:r>
              <a:rPr lang="en-US" dirty="0"/>
              <a:t/>
            </a:r>
            <a:br>
              <a:rPr lang="en-US" dirty="0"/>
            </a:br>
            <a:r>
              <a:rPr lang="en-US" dirty="0"/>
              <a:t>  $.post("demo_test_post.asp",</a:t>
            </a:r>
            <a:r>
              <a:rPr lang="en-US" dirty="0"/>
              <a:t/>
            </a:r>
            <a:br>
              <a:rPr lang="en-US" dirty="0"/>
            </a:br>
            <a:r>
              <a:rPr lang="en-US" dirty="0"/>
              <a:t>  {</a:t>
            </a:r>
            <a:r>
              <a:rPr lang="en-US" dirty="0"/>
              <a:t/>
            </a:r>
            <a:br>
              <a:rPr lang="en-US" dirty="0"/>
            </a:br>
            <a:r>
              <a:rPr lang="en-US" dirty="0"/>
              <a:t>    name: </a:t>
            </a:r>
            <a:r>
              <a:rPr lang="en-US" dirty="0" smtClean="0"/>
              <a:t>“Obi One",</a:t>
            </a:r>
            <a:r>
              <a:rPr lang="en-US" dirty="0"/>
              <a:t/>
            </a:r>
            <a:br>
              <a:rPr lang="en-US" dirty="0"/>
            </a:br>
            <a:r>
              <a:rPr lang="en-US" dirty="0"/>
              <a:t>    </a:t>
            </a:r>
            <a:r>
              <a:rPr lang="en-US" dirty="0" smtClean="0"/>
              <a:t>status:</a:t>
            </a:r>
            <a:r>
              <a:rPr lang="en-US" dirty="0"/>
              <a:t> </a:t>
            </a:r>
            <a:r>
              <a:rPr lang="en-US" dirty="0" smtClean="0"/>
              <a:t>“Dead"</a:t>
            </a:r>
            <a:r>
              <a:rPr lang="en-US" dirty="0"/>
              <a:t/>
            </a:r>
            <a:br>
              <a:rPr lang="en-US" dirty="0"/>
            </a:br>
            <a:r>
              <a:rPr lang="en-US" dirty="0"/>
              <a:t>  },</a:t>
            </a:r>
            <a:r>
              <a:rPr lang="en-US" dirty="0"/>
              <a:t/>
            </a:r>
            <a:br>
              <a:rPr lang="en-US" dirty="0"/>
            </a:br>
            <a:r>
              <a:rPr lang="en-US" dirty="0"/>
              <a:t>  function(data, status){</a:t>
            </a:r>
            <a:r>
              <a:rPr lang="en-US" dirty="0"/>
              <a:t/>
            </a:r>
            <a:br>
              <a:rPr lang="en-US" dirty="0"/>
            </a:br>
            <a:r>
              <a:rPr lang="en-US" dirty="0"/>
              <a:t>    alert("Data: " + data + "\</a:t>
            </a:r>
            <a:r>
              <a:rPr lang="en-US" dirty="0" err="1"/>
              <a:t>nStatus</a:t>
            </a:r>
            <a:r>
              <a:rPr lang="en-US" dirty="0"/>
              <a:t>: " + status);</a:t>
            </a:r>
            <a:r>
              <a:rPr lang="en-US" dirty="0"/>
              <a:t/>
            </a:r>
            <a:br>
              <a:rPr lang="en-US" dirty="0"/>
            </a:br>
            <a:r>
              <a:rPr lang="en-US" dirty="0"/>
              <a:t>  });</a:t>
            </a:r>
            <a:r>
              <a:rPr lang="en-US" dirty="0"/>
              <a:t/>
            </a:r>
            <a:br>
              <a:rPr lang="en-US" dirty="0"/>
            </a:br>
            <a:r>
              <a:rPr lang="en-US" dirty="0"/>
              <a:t>});</a:t>
            </a:r>
            <a:endParaRPr lang="en-US" dirty="0" smtClean="0"/>
          </a:p>
        </p:txBody>
      </p:sp>
    </p:spTree>
    <p:extLst>
      <p:ext uri="{BB962C8B-B14F-4D97-AF65-F5344CB8AC3E}">
        <p14:creationId xmlns:p14="http://schemas.microsoft.com/office/powerpoint/2010/main" val="23446439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lstStyle/>
          <a:p>
            <a:r>
              <a:rPr lang="ru-RU" dirty="0" smtClean="0"/>
              <a:t>(</a:t>
            </a:r>
            <a:r>
              <a:rPr lang="ru-RU" dirty="0" err="1" smtClean="0"/>
              <a:t>наканецта</a:t>
            </a:r>
            <a:r>
              <a:rPr lang="ru-RU" dirty="0" smtClean="0"/>
              <a:t>)</a:t>
            </a:r>
            <a:endParaRPr lang="en-US" dirty="0"/>
          </a:p>
        </p:txBody>
      </p:sp>
      <p:pic>
        <p:nvPicPr>
          <p:cNvPr id="7170" name="Picture 2" descr="Картинки по запросу &quot;jquery meme&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7410450" cy="6858001"/>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Картинки по запросу &quot;jquery meme&quot;"/>
          <p:cNvPicPr>
            <a:picLocks noChangeAspect="1" noChangeArrowheads="1"/>
          </p:cNvPicPr>
          <p:nvPr/>
        </p:nvPicPr>
        <p:blipFill rotWithShape="1">
          <a:blip r:embed="rId3">
            <a:extLst>
              <a:ext uri="{28A0092B-C50C-407E-A947-70E740481C1C}">
                <a14:useLocalDpi xmlns:a14="http://schemas.microsoft.com/office/drawing/2010/main" val="0"/>
              </a:ext>
            </a:extLst>
          </a:blip>
          <a:srcRect b="4843"/>
          <a:stretch/>
        </p:blipFill>
        <p:spPr bwMode="auto">
          <a:xfrm>
            <a:off x="7429500" y="-1"/>
            <a:ext cx="4762500" cy="4105836"/>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Картинки по запросу &quot;jquery meme&quo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410450" y="3942230"/>
            <a:ext cx="4313269" cy="29157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1738386" y="4714696"/>
            <a:ext cx="426720" cy="1200329"/>
          </a:xfrm>
          <a:prstGeom prst="rect">
            <a:avLst/>
          </a:prstGeom>
          <a:noFill/>
        </p:spPr>
        <p:txBody>
          <a:bodyPr wrap="none" rtlCol="0">
            <a:spAutoFit/>
          </a:bodyPr>
          <a:lstStyle/>
          <a:p>
            <a:r>
              <a:rPr lang="uk-UA" dirty="0" smtClean="0"/>
              <a:t>Ю</a:t>
            </a:r>
          </a:p>
          <a:p>
            <a:r>
              <a:rPr lang="uk-UA" dirty="0" smtClean="0"/>
              <a:t>Р</a:t>
            </a:r>
          </a:p>
          <a:p>
            <a:r>
              <a:rPr lang="uk-UA" dirty="0" smtClean="0"/>
              <a:t>А</a:t>
            </a:r>
          </a:p>
          <a:p>
            <a:r>
              <a:rPr lang="en-US" dirty="0" smtClean="0"/>
              <a:t>&lt;-</a:t>
            </a:r>
            <a:endParaRPr lang="en-US" dirty="0"/>
          </a:p>
        </p:txBody>
      </p:sp>
    </p:spTree>
    <p:extLst>
      <p:ext uri="{BB962C8B-B14F-4D97-AF65-F5344CB8AC3E}">
        <p14:creationId xmlns:p14="http://schemas.microsoft.com/office/powerpoint/2010/main" val="30921398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91353" y="0"/>
            <a:ext cx="10820400" cy="4800601"/>
          </a:xfrm>
        </p:spPr>
        <p:txBody>
          <a:bodyPr/>
          <a:lstStyle/>
          <a:p>
            <a:pPr>
              <a:lnSpc>
                <a:spcPct val="100000"/>
              </a:lnSpc>
            </a:pPr>
            <a:r>
              <a:rPr lang="en-US" sz="3200" dirty="0" smtClean="0"/>
              <a:t>What is </a:t>
            </a:r>
            <a:r>
              <a:rPr lang="ru-RU" sz="3200" dirty="0" err="1" smtClean="0"/>
              <a:t>Жиквері</a:t>
            </a:r>
            <a:r>
              <a:rPr lang="en-US" sz="3200" dirty="0" smtClean="0"/>
              <a:t>?</a:t>
            </a:r>
            <a:br>
              <a:rPr lang="en-US" sz="3200" dirty="0" smtClean="0"/>
            </a:br>
            <a:r>
              <a:rPr lang="en-US" sz="2800" dirty="0" smtClean="0"/>
              <a:t/>
            </a:r>
            <a:br>
              <a:rPr lang="en-US" sz="2800" dirty="0" smtClean="0"/>
            </a:br>
            <a:r>
              <a:rPr lang="en-US" sz="2800" b="1" dirty="0" smtClean="0"/>
              <a:t>jQuery </a:t>
            </a:r>
            <a:r>
              <a:rPr lang="en-US" sz="2800" dirty="0" smtClean="0"/>
              <a:t>is an open source JavaScript library that simplifies the interactions between an HTML/CSS document, or more precisely the Document Object Model (DOM), and JavaScript.</a:t>
            </a:r>
            <a:br>
              <a:rPr lang="en-US" sz="2800" dirty="0" smtClean="0"/>
            </a:br>
            <a:r>
              <a:rPr lang="en-US" sz="2800" dirty="0"/>
              <a:t>Elaborating the terms, jQuery simplifies HTML document traversing and manipulation, browser event handling, DOM animations, Ajax interactions, and cross-browser JavaScript development. </a:t>
            </a:r>
            <a:r>
              <a:rPr lang="en-US" sz="2800" dirty="0" smtClean="0"/>
              <a:t/>
            </a:r>
            <a:br>
              <a:rPr lang="en-US" sz="2800" dirty="0" smtClean="0"/>
            </a:br>
            <a:r>
              <a:rPr lang="en-US" sz="2800" dirty="0" smtClean="0"/>
              <a:t/>
            </a:r>
            <a:br>
              <a:rPr lang="en-US" sz="2800" dirty="0" smtClean="0"/>
            </a:br>
            <a:r>
              <a:rPr lang="en-US" sz="2800" dirty="0" smtClean="0"/>
              <a:t>There </a:t>
            </a:r>
            <a:r>
              <a:rPr lang="en-US" sz="2800" dirty="0"/>
              <a:t>are several ways to start using jQuery on your web site</a:t>
            </a:r>
            <a:r>
              <a:rPr lang="en-US" sz="2800" dirty="0" smtClean="0"/>
              <a:t>.</a:t>
            </a:r>
            <a:r>
              <a:rPr lang="en-US" sz="2800" dirty="0"/>
              <a:t/>
            </a:r>
            <a:br>
              <a:rPr lang="en-US" sz="2800" dirty="0"/>
            </a:br>
            <a:r>
              <a:rPr lang="en-US" sz="2800" dirty="0" smtClean="0"/>
              <a:t>-Use </a:t>
            </a:r>
            <a:r>
              <a:rPr lang="en-US" sz="2800" dirty="0"/>
              <a:t>the Google-hosted/ Microsoft-hosted content delivery network (CDN) to include a version of jQuery.</a:t>
            </a:r>
            <a:br>
              <a:rPr lang="en-US" sz="2800" dirty="0"/>
            </a:br>
            <a:r>
              <a:rPr lang="en-US" sz="2800" dirty="0" smtClean="0"/>
              <a:t>-Download </a:t>
            </a:r>
            <a:r>
              <a:rPr lang="en-US" sz="2800" dirty="0"/>
              <a:t>own version of jQuery from jQuery.com and host it on own server or local </a:t>
            </a:r>
            <a:r>
              <a:rPr lang="en-US" sz="2800" dirty="0" err="1"/>
              <a:t>filesystem</a:t>
            </a:r>
            <a:r>
              <a:rPr lang="en-US" sz="2800" dirty="0" smtClean="0"/>
              <a:t>.</a:t>
            </a:r>
            <a:endParaRPr lang="en-US" sz="2800" dirty="0"/>
          </a:p>
        </p:txBody>
      </p:sp>
    </p:spTree>
    <p:extLst>
      <p:ext uri="{BB962C8B-B14F-4D97-AF65-F5344CB8AC3E}">
        <p14:creationId xmlns:p14="http://schemas.microsoft.com/office/powerpoint/2010/main" val="24600828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91353" y="0"/>
            <a:ext cx="10820400" cy="4800601"/>
          </a:xfrm>
        </p:spPr>
        <p:txBody>
          <a:bodyPr>
            <a:noAutofit/>
          </a:bodyPr>
          <a:lstStyle/>
          <a:p>
            <a:pPr>
              <a:lnSpc>
                <a:spcPct val="100000"/>
              </a:lnSpc>
            </a:pPr>
            <a:r>
              <a:rPr lang="en-US" sz="3200" dirty="0" smtClean="0"/>
              <a:t>Why to use </a:t>
            </a:r>
            <a:r>
              <a:rPr lang="ru-RU" sz="3200" dirty="0" err="1" smtClean="0"/>
              <a:t>Жиквері</a:t>
            </a:r>
            <a:r>
              <a:rPr lang="en-US" sz="3200" dirty="0" smtClean="0"/>
              <a:t>?</a:t>
            </a:r>
            <a:br>
              <a:rPr lang="en-US" sz="3200" dirty="0" smtClean="0"/>
            </a:br>
            <a:r>
              <a:rPr lang="en-US" sz="3200" dirty="0" smtClean="0"/>
              <a:t/>
            </a:r>
            <a:br>
              <a:rPr lang="en-US" sz="3200" dirty="0" smtClean="0"/>
            </a:br>
            <a:r>
              <a:rPr lang="en-US" sz="2400" dirty="0"/>
              <a:t>Some of the key points which supports the answer for why to use jQuery</a:t>
            </a:r>
            <a:r>
              <a:rPr lang="en-US" sz="2400" dirty="0" smtClean="0"/>
              <a:t>:</a:t>
            </a:r>
            <a:br>
              <a:rPr lang="en-US" sz="2400" dirty="0" smtClean="0"/>
            </a:br>
            <a:r>
              <a:rPr lang="en-US" sz="2400" dirty="0"/>
              <a:t>It is incredibly popular, which is to say it has a large community of users and a healthy amount of contributors who participate as developers and evangelists</a:t>
            </a:r>
            <a:r>
              <a:rPr lang="en-US" sz="2400" dirty="0" smtClean="0"/>
              <a:t>.</a:t>
            </a:r>
            <a:br>
              <a:rPr lang="en-US" sz="2400" dirty="0" smtClean="0"/>
            </a:br>
            <a:r>
              <a:rPr lang="en-US" sz="2400" dirty="0"/>
              <a:t>It normalizes the differences between web browsers so that you don’t have to</a:t>
            </a:r>
            <a:r>
              <a:rPr lang="en-US" sz="2400" dirty="0" smtClean="0"/>
              <a:t>.</a:t>
            </a:r>
            <a:br>
              <a:rPr lang="en-US" sz="2400" dirty="0" smtClean="0"/>
            </a:br>
            <a:r>
              <a:rPr lang="en-US" sz="2400" dirty="0"/>
              <a:t>It is intentionally a lightweight footprint with a simple yet clever plugin architecture</a:t>
            </a:r>
            <a:r>
              <a:rPr lang="en-US" sz="2400" dirty="0" smtClean="0"/>
              <a:t>.</a:t>
            </a:r>
            <a:br>
              <a:rPr lang="en-US" sz="2400" dirty="0" smtClean="0"/>
            </a:br>
            <a:r>
              <a:rPr lang="en-US" sz="2400" dirty="0"/>
              <a:t>Its repository of plugins is vast and has seen steady growth since jQuery’s release</a:t>
            </a:r>
            <a:r>
              <a:rPr lang="en-US" sz="2400" dirty="0" smtClean="0"/>
              <a:t>.</a:t>
            </a:r>
            <a:br>
              <a:rPr lang="en-US" sz="2400" dirty="0" smtClean="0"/>
            </a:br>
            <a:r>
              <a:rPr lang="en-US" sz="2400" dirty="0"/>
              <a:t>Its API is fully documented, including inline code examples, which in the world of JavaScript libraries is a luxury. Heck, any documentation at all was a luxury for years</a:t>
            </a:r>
            <a:r>
              <a:rPr lang="en-US" sz="2400" dirty="0" smtClean="0"/>
              <a:t>.</a:t>
            </a:r>
            <a:br>
              <a:rPr lang="en-US" sz="2400" dirty="0" smtClean="0"/>
            </a:br>
            <a:r>
              <a:rPr lang="en-US" sz="2400" dirty="0"/>
              <a:t>It is friendly, which is to say it provides helpful ways to avoid conflicts with other JavaScript libraries.</a:t>
            </a:r>
            <a:r>
              <a:rPr lang="en-US" sz="2400" dirty="0" smtClean="0"/>
              <a:t/>
            </a:r>
            <a:br>
              <a:rPr lang="en-US" sz="2400" dirty="0" smtClean="0"/>
            </a:br>
            <a:endParaRPr lang="en-US" sz="2400" dirty="0"/>
          </a:p>
        </p:txBody>
      </p:sp>
    </p:spTree>
    <p:extLst>
      <p:ext uri="{BB962C8B-B14F-4D97-AF65-F5344CB8AC3E}">
        <p14:creationId xmlns:p14="http://schemas.microsoft.com/office/powerpoint/2010/main" val="12427875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91353" y="0"/>
            <a:ext cx="10820400" cy="4800601"/>
          </a:xfrm>
        </p:spPr>
        <p:txBody>
          <a:bodyPr>
            <a:noAutofit/>
          </a:bodyPr>
          <a:lstStyle/>
          <a:p>
            <a:pPr>
              <a:lnSpc>
                <a:spcPct val="100000"/>
              </a:lnSpc>
            </a:pPr>
            <a:r>
              <a:rPr lang="en-US" sz="3200" dirty="0" smtClean="0"/>
              <a:t>Basic </a:t>
            </a:r>
            <a:r>
              <a:rPr lang="uk-UA" sz="3200" dirty="0" err="1" smtClean="0"/>
              <a:t>Жиквері</a:t>
            </a:r>
            <a:r>
              <a:rPr lang="uk-UA" sz="3200" dirty="0" smtClean="0"/>
              <a:t> </a:t>
            </a:r>
            <a:r>
              <a:rPr lang="en-US" sz="3200" dirty="0" smtClean="0"/>
              <a:t>syntax</a:t>
            </a:r>
            <a:br>
              <a:rPr lang="en-US" sz="3200" dirty="0" smtClean="0"/>
            </a:br>
            <a:r>
              <a:rPr lang="en-US" sz="3200" dirty="0"/>
              <a:t/>
            </a:r>
            <a:br>
              <a:rPr lang="en-US" sz="3200" dirty="0"/>
            </a:br>
            <a:r>
              <a:rPr lang="en-US" sz="3200" dirty="0"/>
              <a:t>$(selector).action</a:t>
            </a:r>
            <a:r>
              <a:rPr lang="en-US" sz="3200" dirty="0" smtClean="0"/>
              <a:t>()</a:t>
            </a:r>
            <a:br>
              <a:rPr lang="en-US" sz="3200" dirty="0" smtClean="0"/>
            </a:br>
            <a:r>
              <a:rPr lang="en-US" sz="3200" dirty="0" smtClean="0"/>
              <a:t>Were:</a:t>
            </a:r>
            <a:r>
              <a:rPr lang="en-US" sz="3200" dirty="0"/>
              <a:t/>
            </a:r>
            <a:br>
              <a:rPr lang="en-US" sz="3200" dirty="0"/>
            </a:br>
            <a:r>
              <a:rPr lang="en-US" sz="3200" dirty="0"/>
              <a:t>A $ sign is to define/access jQuery</a:t>
            </a:r>
            <a:br>
              <a:rPr lang="en-US" sz="3200" dirty="0"/>
            </a:br>
            <a:r>
              <a:rPr lang="en-US" sz="3200" dirty="0"/>
              <a:t>A (selector) is to “query (or find)” HTML elements in html page</a:t>
            </a:r>
            <a:br>
              <a:rPr lang="en-US" sz="3200" dirty="0"/>
            </a:br>
            <a:r>
              <a:rPr lang="en-US" sz="3200" dirty="0"/>
              <a:t>A jQuery action() is the action to be performed on the selected element(s</a:t>
            </a:r>
            <a:r>
              <a:rPr lang="en-US" sz="3200" dirty="0" smtClean="0"/>
              <a:t>)</a:t>
            </a:r>
            <a:br>
              <a:rPr lang="en-US" sz="3200" dirty="0" smtClean="0"/>
            </a:br>
            <a:r>
              <a:rPr lang="en-US" sz="3200" dirty="0" smtClean="0"/>
              <a:t>Example:</a:t>
            </a:r>
            <a:r>
              <a:rPr lang="en-US" sz="2400" dirty="0" smtClean="0"/>
              <a:t/>
            </a:r>
            <a:br>
              <a:rPr lang="en-US" sz="2400" dirty="0" smtClean="0"/>
            </a:br>
            <a:r>
              <a:rPr lang="en-US" sz="2400" dirty="0" smtClean="0">
                <a:latin typeface="Myanmar Text" panose="020B0502040204020203" pitchFamily="34" charset="0"/>
                <a:cs typeface="Myanmar Text" panose="020B0502040204020203" pitchFamily="34" charset="0"/>
              </a:rPr>
              <a:t>$(document).ready(function(){ </a:t>
            </a:r>
            <a:br>
              <a:rPr lang="en-US" sz="2400" dirty="0" smtClean="0">
                <a:latin typeface="Myanmar Text" panose="020B0502040204020203" pitchFamily="34" charset="0"/>
                <a:cs typeface="Myanmar Text" panose="020B0502040204020203" pitchFamily="34" charset="0"/>
              </a:rPr>
            </a:br>
            <a:r>
              <a:rPr lang="en-US" sz="2400" dirty="0" smtClean="0">
                <a:latin typeface="Myanmar Text" panose="020B0502040204020203" pitchFamily="34" charset="0"/>
                <a:cs typeface="Myanmar Text" panose="020B0502040204020203" pitchFamily="34" charset="0"/>
              </a:rPr>
              <a:t>      $("button").click(function(){ </a:t>
            </a:r>
            <a:br>
              <a:rPr lang="en-US" sz="2400" dirty="0" smtClean="0">
                <a:latin typeface="Myanmar Text" panose="020B0502040204020203" pitchFamily="34" charset="0"/>
                <a:cs typeface="Myanmar Text" panose="020B0502040204020203" pitchFamily="34" charset="0"/>
              </a:rPr>
            </a:br>
            <a:r>
              <a:rPr lang="en-US" sz="2400" dirty="0" smtClean="0">
                <a:latin typeface="Myanmar Text" panose="020B0502040204020203" pitchFamily="34" charset="0"/>
                <a:cs typeface="Myanmar Text" panose="020B0502040204020203" pitchFamily="34" charset="0"/>
              </a:rPr>
              <a:t>           $(".</a:t>
            </a:r>
            <a:r>
              <a:rPr lang="en-US" sz="2400" dirty="0" err="1" smtClean="0">
                <a:latin typeface="Myanmar Text" panose="020B0502040204020203" pitchFamily="34" charset="0"/>
                <a:cs typeface="Myanmar Text" panose="020B0502040204020203" pitchFamily="34" charset="0"/>
              </a:rPr>
              <a:t>gfg</a:t>
            </a:r>
            <a:r>
              <a:rPr lang="en-US" sz="2400" dirty="0" smtClean="0">
                <a:latin typeface="Myanmar Text" panose="020B0502040204020203" pitchFamily="34" charset="0"/>
                <a:cs typeface="Myanmar Text" panose="020B0502040204020203" pitchFamily="34" charset="0"/>
              </a:rPr>
              <a:t>").hide(); </a:t>
            </a:r>
            <a:br>
              <a:rPr lang="en-US" sz="2400" dirty="0" smtClean="0">
                <a:latin typeface="Myanmar Text" panose="020B0502040204020203" pitchFamily="34" charset="0"/>
                <a:cs typeface="Myanmar Text" panose="020B0502040204020203" pitchFamily="34" charset="0"/>
              </a:rPr>
            </a:br>
            <a:r>
              <a:rPr lang="en-US" sz="2400" dirty="0" smtClean="0">
                <a:latin typeface="Myanmar Text" panose="020B0502040204020203" pitchFamily="34" charset="0"/>
                <a:cs typeface="Myanmar Text" panose="020B0502040204020203" pitchFamily="34" charset="0"/>
              </a:rPr>
              <a:t>      };) </a:t>
            </a:r>
            <a:br>
              <a:rPr lang="en-US" sz="2400" dirty="0" smtClean="0">
                <a:latin typeface="Myanmar Text" panose="020B0502040204020203" pitchFamily="34" charset="0"/>
                <a:cs typeface="Myanmar Text" panose="020B0502040204020203" pitchFamily="34" charset="0"/>
              </a:rPr>
            </a:br>
            <a:r>
              <a:rPr lang="en-US" sz="2400" dirty="0" smtClean="0">
                <a:latin typeface="Myanmar Text" panose="020B0502040204020203" pitchFamily="34" charset="0"/>
                <a:cs typeface="Myanmar Text" panose="020B0502040204020203" pitchFamily="34" charset="0"/>
              </a:rPr>
              <a:t>}); </a:t>
            </a:r>
            <a:endParaRPr lang="en-US" sz="2400" dirty="0">
              <a:latin typeface="Myanmar Text" panose="020B0502040204020203" pitchFamily="34" charset="0"/>
              <a:cs typeface="Myanmar Text" panose="020B0502040204020203" pitchFamily="34" charset="0"/>
            </a:endParaRPr>
          </a:p>
        </p:txBody>
      </p:sp>
    </p:spTree>
    <p:extLst>
      <p:ext uri="{BB962C8B-B14F-4D97-AF65-F5344CB8AC3E}">
        <p14:creationId xmlns:p14="http://schemas.microsoft.com/office/powerpoint/2010/main" val="27993408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571500"/>
            <a:ext cx="4539343" cy="1913709"/>
          </a:xfrm>
        </p:spPr>
        <p:txBody>
          <a:bodyPr/>
          <a:lstStyle/>
          <a:p>
            <a:r>
              <a:rPr lang="en-US" dirty="0" err="1" smtClean="0"/>
              <a:t>Document.ready</a:t>
            </a:r>
            <a:endParaRPr lang="en-US" dirty="0"/>
          </a:p>
        </p:txBody>
      </p:sp>
      <p:sp>
        <p:nvSpPr>
          <p:cNvPr id="4" name="Текст 3"/>
          <p:cNvSpPr>
            <a:spLocks noGrp="1"/>
          </p:cNvSpPr>
          <p:nvPr>
            <p:ph type="body" sz="quarter" idx="13"/>
          </p:nvPr>
        </p:nvSpPr>
        <p:spPr>
          <a:xfrm>
            <a:off x="685800" y="1177835"/>
            <a:ext cx="11009811" cy="2057400"/>
          </a:xfrm>
        </p:spPr>
        <p:txBody>
          <a:bodyPr/>
          <a:lstStyle/>
          <a:p>
            <a:r>
              <a:rPr lang="en-US" sz="2000" dirty="0"/>
              <a:t>You might have noticed that all jQuery methods </a:t>
            </a:r>
            <a:r>
              <a:rPr lang="en-US" sz="2000" dirty="0" smtClean="0"/>
              <a:t>I my example, is </a:t>
            </a:r>
            <a:r>
              <a:rPr lang="en-US" sz="2000" dirty="0"/>
              <a:t>inside a document ready event</a:t>
            </a:r>
            <a:r>
              <a:rPr lang="en-US" sz="2000" dirty="0" smtClean="0"/>
              <a:t>:</a:t>
            </a:r>
          </a:p>
          <a:p>
            <a:endParaRPr lang="en-US" sz="2000" dirty="0" smtClean="0"/>
          </a:p>
          <a:p>
            <a:r>
              <a:rPr lang="en-US" dirty="0"/>
              <a:t>$(document).ready(function(){</a:t>
            </a:r>
            <a:r>
              <a:rPr lang="en-US" sz="2000" dirty="0"/>
              <a:t/>
            </a:r>
            <a:br>
              <a:rPr lang="en-US" sz="2000" dirty="0"/>
            </a:br>
            <a:r>
              <a:rPr lang="en-US" dirty="0"/>
              <a:t>  </a:t>
            </a:r>
            <a:r>
              <a:rPr lang="en-US" i="1" dirty="0"/>
              <a:t>// jQuery methods go here</a:t>
            </a:r>
            <a:r>
              <a:rPr lang="en-US" i="1" dirty="0" smtClean="0"/>
              <a:t>...</a:t>
            </a:r>
            <a:r>
              <a:rPr lang="en-US" sz="2000" dirty="0" smtClean="0"/>
              <a:t/>
            </a:r>
            <a:br>
              <a:rPr lang="en-US" sz="2000" dirty="0" smtClean="0"/>
            </a:br>
            <a:r>
              <a:rPr lang="en-US" dirty="0" smtClean="0"/>
              <a:t>});</a:t>
            </a:r>
          </a:p>
          <a:p>
            <a:endParaRPr lang="en-US" dirty="0" smtClean="0"/>
          </a:p>
          <a:p>
            <a:r>
              <a:rPr lang="en-US" dirty="0"/>
              <a:t>This is to prevent any jQuery code from running before the document is finished loading (is ready).</a:t>
            </a:r>
          </a:p>
          <a:p>
            <a:r>
              <a:rPr lang="en-US" dirty="0"/>
              <a:t>It is good practice to wait for the document to be fully loaded and ready before working with it. This also allows you to have your JavaScript code before the body of your document, in the head section.</a:t>
            </a:r>
          </a:p>
          <a:p>
            <a:r>
              <a:rPr lang="en-US" dirty="0"/>
              <a:t>Here are some examples of actions that can fail if methods are run before the document is fully loaded:</a:t>
            </a:r>
          </a:p>
          <a:p>
            <a:r>
              <a:rPr lang="en-US" dirty="0"/>
              <a:t>Trying to hide an element that is not created yet</a:t>
            </a:r>
          </a:p>
          <a:p>
            <a:r>
              <a:rPr lang="en-US" dirty="0"/>
              <a:t>Trying to get the size of an image that is not loaded yet</a:t>
            </a:r>
          </a:p>
          <a:p>
            <a:endParaRPr lang="en-US" sz="2000" dirty="0"/>
          </a:p>
          <a:p>
            <a:endParaRPr lang="en-US" sz="2000" dirty="0"/>
          </a:p>
        </p:txBody>
      </p:sp>
    </p:spTree>
    <p:extLst>
      <p:ext uri="{BB962C8B-B14F-4D97-AF65-F5344CB8AC3E}">
        <p14:creationId xmlns:p14="http://schemas.microsoft.com/office/powerpoint/2010/main" val="36381610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996588" y="0"/>
            <a:ext cx="3467100" cy="1913709"/>
          </a:xfrm>
        </p:spPr>
        <p:txBody>
          <a:bodyPr/>
          <a:lstStyle/>
          <a:p>
            <a:r>
              <a:rPr lang="en-US" dirty="0" smtClean="0"/>
              <a:t>Selectors</a:t>
            </a:r>
            <a:endParaRPr lang="en-US" dirty="0"/>
          </a:p>
        </p:txBody>
      </p:sp>
      <p:sp>
        <p:nvSpPr>
          <p:cNvPr id="4" name="Текст 3"/>
          <p:cNvSpPr>
            <a:spLocks noGrp="1"/>
          </p:cNvSpPr>
          <p:nvPr>
            <p:ph type="body" sz="quarter" idx="13"/>
          </p:nvPr>
        </p:nvSpPr>
        <p:spPr>
          <a:xfrm>
            <a:off x="295003" y="645523"/>
            <a:ext cx="4870269" cy="2057400"/>
          </a:xfrm>
        </p:spPr>
        <p:txBody>
          <a:bodyPr/>
          <a:lstStyle/>
          <a:p>
            <a:r>
              <a:rPr lang="en-US" sz="2000" dirty="0"/>
              <a:t>The element </a:t>
            </a:r>
            <a:r>
              <a:rPr lang="en-US" sz="2000" dirty="0" smtClean="0"/>
              <a:t>Selector</a:t>
            </a:r>
          </a:p>
          <a:p>
            <a:r>
              <a:rPr lang="en-US" sz="2000" dirty="0"/>
              <a:t>The jQuery element selector selects elements based on the element name</a:t>
            </a:r>
            <a:r>
              <a:rPr lang="en-US" sz="2000" dirty="0" smtClean="0"/>
              <a:t>.</a:t>
            </a:r>
          </a:p>
          <a:p>
            <a:r>
              <a:rPr lang="en-US" sz="2000" dirty="0"/>
              <a:t>The #id Selector</a:t>
            </a:r>
          </a:p>
          <a:p>
            <a:r>
              <a:rPr lang="en-US" sz="2000" dirty="0"/>
              <a:t>The jQuery #id selector uses the id attribute of an HTML tag to find the specific element</a:t>
            </a:r>
            <a:r>
              <a:rPr lang="en-US" sz="2000" dirty="0" smtClean="0"/>
              <a:t>.</a:t>
            </a:r>
          </a:p>
          <a:p>
            <a:r>
              <a:rPr lang="en-US" sz="2000" dirty="0"/>
              <a:t>The .class </a:t>
            </a:r>
            <a:r>
              <a:rPr lang="en-US" sz="2000" dirty="0" smtClean="0"/>
              <a:t>Selector</a:t>
            </a:r>
          </a:p>
          <a:p>
            <a:r>
              <a:rPr lang="en-US" sz="2000" dirty="0"/>
              <a:t>The jQuery .class selector finds elements with a specific class.</a:t>
            </a:r>
          </a:p>
        </p:txBody>
      </p:sp>
      <p:sp>
        <p:nvSpPr>
          <p:cNvPr id="7" name="Текст 1"/>
          <p:cNvSpPr>
            <a:spLocks noGrp="1"/>
          </p:cNvSpPr>
          <p:nvPr>
            <p:ph type="body" sz="quarter" idx="12"/>
          </p:nvPr>
        </p:nvSpPr>
        <p:spPr>
          <a:xfrm>
            <a:off x="5165272" y="-1011283"/>
            <a:ext cx="7124700" cy="3936274"/>
          </a:xfrm>
        </p:spPr>
        <p:txBody>
          <a:bodyPr/>
          <a:lstStyle/>
          <a:p>
            <a:endParaRPr lang="en-US" dirty="0" smtClean="0"/>
          </a:p>
          <a:p>
            <a:endParaRPr lang="en-US" dirty="0"/>
          </a:p>
          <a:p>
            <a:endParaRPr lang="en-US" dirty="0" smtClean="0"/>
          </a:p>
          <a:p>
            <a:endParaRPr lang="en-US" dirty="0"/>
          </a:p>
          <a:p>
            <a:r>
              <a:rPr lang="en-US" dirty="0"/>
              <a:t>$("</a:t>
            </a:r>
            <a:r>
              <a:rPr lang="en-US" dirty="0" smtClean="0"/>
              <a:t>p")</a:t>
            </a:r>
          </a:p>
          <a:p>
            <a:endParaRPr lang="en-US" dirty="0"/>
          </a:p>
          <a:p>
            <a:endParaRPr lang="en-US" dirty="0" smtClean="0"/>
          </a:p>
          <a:p>
            <a:r>
              <a:rPr lang="en-US" dirty="0"/>
              <a:t>$("#test</a:t>
            </a:r>
            <a:r>
              <a:rPr lang="en-US" dirty="0" smtClean="0"/>
              <a:t>")</a:t>
            </a:r>
          </a:p>
          <a:p>
            <a:endParaRPr lang="en-US" dirty="0"/>
          </a:p>
          <a:p>
            <a:endParaRPr lang="en-US" dirty="0" smtClean="0"/>
          </a:p>
          <a:p>
            <a:r>
              <a:rPr lang="en-US" dirty="0"/>
              <a:t>$(".test")</a:t>
            </a:r>
            <a:endParaRPr lang="ru-RU" dirty="0" smtClean="0"/>
          </a:p>
        </p:txBody>
      </p:sp>
      <p:pic>
        <p:nvPicPr>
          <p:cNvPr id="6" name="Рисунок 5"/>
          <p:cNvPicPr>
            <a:picLocks noChangeAspect="1"/>
          </p:cNvPicPr>
          <p:nvPr/>
        </p:nvPicPr>
        <p:blipFill>
          <a:blip r:embed="rId2"/>
          <a:stretch>
            <a:fillRect/>
          </a:stretch>
        </p:blipFill>
        <p:spPr>
          <a:xfrm>
            <a:off x="6481709" y="575854"/>
            <a:ext cx="5579664" cy="4570911"/>
          </a:xfrm>
          <a:prstGeom prst="rect">
            <a:avLst/>
          </a:prstGeom>
        </p:spPr>
      </p:pic>
    </p:spTree>
    <p:extLst>
      <p:ext uri="{BB962C8B-B14F-4D97-AF65-F5344CB8AC3E}">
        <p14:creationId xmlns:p14="http://schemas.microsoft.com/office/powerpoint/2010/main" val="32581824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996588" y="0"/>
            <a:ext cx="3467100" cy="1913709"/>
          </a:xfrm>
        </p:spPr>
        <p:txBody>
          <a:bodyPr/>
          <a:lstStyle/>
          <a:p>
            <a:r>
              <a:rPr lang="en-US" dirty="0" smtClean="0"/>
              <a:t>Events</a:t>
            </a:r>
            <a:endParaRPr lang="en-US" dirty="0"/>
          </a:p>
        </p:txBody>
      </p:sp>
      <p:sp>
        <p:nvSpPr>
          <p:cNvPr id="4" name="Текст 3"/>
          <p:cNvSpPr>
            <a:spLocks noGrp="1"/>
          </p:cNvSpPr>
          <p:nvPr>
            <p:ph type="body" sz="quarter" idx="13"/>
          </p:nvPr>
        </p:nvSpPr>
        <p:spPr>
          <a:xfrm>
            <a:off x="295003" y="645523"/>
            <a:ext cx="4870269" cy="2057400"/>
          </a:xfrm>
        </p:spPr>
        <p:txBody>
          <a:bodyPr/>
          <a:lstStyle/>
          <a:p>
            <a:r>
              <a:rPr lang="en-US" sz="1800" dirty="0" smtClean="0"/>
              <a:t>Click()</a:t>
            </a:r>
          </a:p>
          <a:p>
            <a:r>
              <a:rPr lang="en-US" sz="1800" dirty="0"/>
              <a:t>The function is executed when the user clicks on the HTML element.</a:t>
            </a:r>
            <a:endParaRPr lang="en-US" sz="1800" dirty="0" smtClean="0"/>
          </a:p>
          <a:p>
            <a:r>
              <a:rPr lang="en-US" sz="1800" dirty="0" err="1" smtClean="0"/>
              <a:t>Dblclick</a:t>
            </a:r>
            <a:r>
              <a:rPr lang="en-US" sz="1800" dirty="0" smtClean="0"/>
              <a:t>()</a:t>
            </a:r>
          </a:p>
          <a:p>
            <a:r>
              <a:rPr lang="en-US" sz="1800" dirty="0"/>
              <a:t>The function is executed when the user double-clicks on the HTML element:</a:t>
            </a:r>
            <a:endParaRPr lang="en-US" sz="1800" dirty="0" smtClean="0"/>
          </a:p>
          <a:p>
            <a:r>
              <a:rPr lang="en-US" sz="1800" dirty="0" err="1"/>
              <a:t>mouseenter</a:t>
            </a:r>
            <a:r>
              <a:rPr lang="en-US" sz="1800" dirty="0" smtClean="0"/>
              <a:t>()</a:t>
            </a:r>
            <a:endParaRPr lang="uk-UA" sz="1800" dirty="0" smtClean="0"/>
          </a:p>
          <a:p>
            <a:r>
              <a:rPr lang="en-US" sz="1800" dirty="0"/>
              <a:t>The function is executed when the mouse pointer enters the HTML </a:t>
            </a:r>
            <a:r>
              <a:rPr lang="en-US" sz="1800" dirty="0" smtClean="0"/>
              <a:t>element</a:t>
            </a:r>
            <a:endParaRPr lang="uk-UA" sz="1800" dirty="0" smtClean="0"/>
          </a:p>
          <a:p>
            <a:r>
              <a:rPr lang="en-US" sz="1800" dirty="0" err="1"/>
              <a:t>mouseleave</a:t>
            </a:r>
            <a:r>
              <a:rPr lang="en-US" sz="1800" dirty="0" smtClean="0"/>
              <a:t>()</a:t>
            </a:r>
            <a:endParaRPr lang="uk-UA" sz="1800" dirty="0" smtClean="0"/>
          </a:p>
          <a:p>
            <a:r>
              <a:rPr lang="en-US" sz="1800" dirty="0"/>
              <a:t>The function is executed when the mouse pointer leaves the HTML </a:t>
            </a:r>
            <a:r>
              <a:rPr lang="en-US" sz="1800" dirty="0" smtClean="0"/>
              <a:t>element</a:t>
            </a:r>
            <a:endParaRPr lang="uk-UA" sz="1800" dirty="0" smtClean="0"/>
          </a:p>
          <a:p>
            <a:r>
              <a:rPr lang="en-US" sz="1800" dirty="0" err="1" smtClean="0"/>
              <a:t>mousedown</a:t>
            </a:r>
            <a:r>
              <a:rPr lang="en-US" sz="1800" dirty="0" smtClean="0"/>
              <a:t>/</a:t>
            </a:r>
            <a:r>
              <a:rPr lang="en-US" sz="1800" dirty="0" err="1" smtClean="0"/>
              <a:t>mouseup</a:t>
            </a:r>
            <a:r>
              <a:rPr lang="en-US" sz="1800" dirty="0" smtClean="0"/>
              <a:t>()</a:t>
            </a:r>
          </a:p>
          <a:p>
            <a:r>
              <a:rPr lang="en-US" sz="1800" dirty="0"/>
              <a:t>The function is executed, when the left, middle or right mouse button is </a:t>
            </a:r>
            <a:r>
              <a:rPr lang="en-US" sz="1800" dirty="0" smtClean="0"/>
              <a:t>pressed/released</a:t>
            </a:r>
            <a:r>
              <a:rPr lang="en-US" sz="1800" dirty="0"/>
              <a:t>, while the mouse is over the HTML element</a:t>
            </a:r>
            <a:endParaRPr lang="uk-UA" sz="1800" dirty="0" smtClean="0"/>
          </a:p>
          <a:p>
            <a:endParaRPr lang="uk-UA" sz="2000" dirty="0" smtClean="0"/>
          </a:p>
        </p:txBody>
      </p:sp>
      <p:sp>
        <p:nvSpPr>
          <p:cNvPr id="7" name="Текст 1"/>
          <p:cNvSpPr>
            <a:spLocks noGrp="1"/>
          </p:cNvSpPr>
          <p:nvPr>
            <p:ph type="body" sz="quarter" idx="12"/>
          </p:nvPr>
        </p:nvSpPr>
        <p:spPr>
          <a:xfrm>
            <a:off x="5165272" y="-1011283"/>
            <a:ext cx="7124700" cy="3936274"/>
          </a:xfrm>
        </p:spPr>
        <p:txBody>
          <a:bodyPr/>
          <a:lstStyle/>
          <a:p>
            <a:endParaRPr lang="en-US" dirty="0" smtClean="0"/>
          </a:p>
          <a:p>
            <a:endParaRPr lang="en-US" dirty="0"/>
          </a:p>
          <a:p>
            <a:endParaRPr lang="en-US" dirty="0" smtClean="0"/>
          </a:p>
          <a:p>
            <a:endParaRPr lang="en-US" dirty="0"/>
          </a:p>
          <a:p>
            <a:r>
              <a:rPr lang="en-US" dirty="0"/>
              <a:t>$("p").click(function(){</a:t>
            </a:r>
            <a:br>
              <a:rPr lang="en-US" dirty="0"/>
            </a:br>
            <a:r>
              <a:rPr lang="en-US" dirty="0"/>
              <a:t>  $(this).hide();</a:t>
            </a:r>
            <a:br>
              <a:rPr lang="en-US" dirty="0"/>
            </a:br>
            <a:r>
              <a:rPr lang="en-US" dirty="0"/>
              <a:t>});</a:t>
            </a:r>
            <a:endParaRPr lang="en-US" dirty="0" smtClean="0"/>
          </a:p>
          <a:p>
            <a:r>
              <a:rPr lang="en-US" dirty="0"/>
              <a:t>$("p").</a:t>
            </a:r>
            <a:r>
              <a:rPr lang="en-US" dirty="0" err="1"/>
              <a:t>dblclick</a:t>
            </a:r>
            <a:r>
              <a:rPr lang="en-US" dirty="0"/>
              <a:t>(function(){</a:t>
            </a:r>
            <a:br>
              <a:rPr lang="en-US" dirty="0"/>
            </a:br>
            <a:r>
              <a:rPr lang="en-US" dirty="0"/>
              <a:t>  $(this).hide();</a:t>
            </a:r>
            <a:br>
              <a:rPr lang="en-US" dirty="0"/>
            </a:br>
            <a:r>
              <a:rPr lang="en-US" dirty="0"/>
              <a:t>});</a:t>
            </a:r>
            <a:endParaRPr lang="en-US" dirty="0" smtClean="0"/>
          </a:p>
          <a:p>
            <a:r>
              <a:rPr lang="en-US" dirty="0" smtClean="0"/>
              <a:t>$("#</a:t>
            </a:r>
            <a:r>
              <a:rPr lang="en-US" dirty="0"/>
              <a:t>p1").</a:t>
            </a:r>
            <a:r>
              <a:rPr lang="en-US" dirty="0" err="1"/>
              <a:t>mouseenter</a:t>
            </a:r>
            <a:r>
              <a:rPr lang="en-US" dirty="0"/>
              <a:t>(function(){</a:t>
            </a:r>
            <a:br>
              <a:rPr lang="en-US" dirty="0"/>
            </a:br>
            <a:r>
              <a:rPr lang="en-US" dirty="0"/>
              <a:t>  alert("You entered p1!");</a:t>
            </a:r>
            <a:br>
              <a:rPr lang="en-US" dirty="0"/>
            </a:br>
            <a:r>
              <a:rPr lang="en-US" dirty="0" smtClean="0"/>
              <a:t>});</a:t>
            </a:r>
            <a:endParaRPr lang="uk-UA" dirty="0" smtClean="0"/>
          </a:p>
          <a:p>
            <a:r>
              <a:rPr lang="en-US" dirty="0" smtClean="0"/>
              <a:t>$("#</a:t>
            </a:r>
            <a:r>
              <a:rPr lang="en-US" dirty="0"/>
              <a:t>p1").</a:t>
            </a:r>
            <a:r>
              <a:rPr lang="en-US" dirty="0" err="1"/>
              <a:t>mouseleave</a:t>
            </a:r>
            <a:r>
              <a:rPr lang="en-US" dirty="0"/>
              <a:t>(function(){</a:t>
            </a:r>
            <a:br>
              <a:rPr lang="en-US" dirty="0"/>
            </a:br>
            <a:r>
              <a:rPr lang="en-US" dirty="0"/>
              <a:t>  alert("Bye! You now leave p1!");</a:t>
            </a:r>
            <a:br>
              <a:rPr lang="en-US" dirty="0"/>
            </a:br>
            <a:r>
              <a:rPr lang="en-US" dirty="0" smtClean="0"/>
              <a:t>});</a:t>
            </a:r>
          </a:p>
          <a:p>
            <a:r>
              <a:rPr lang="en-US" dirty="0"/>
              <a:t>$("#p1").</a:t>
            </a:r>
            <a:r>
              <a:rPr lang="en-US" dirty="0" err="1"/>
              <a:t>mouseup</a:t>
            </a:r>
            <a:r>
              <a:rPr lang="en-US" dirty="0"/>
              <a:t>(function(){</a:t>
            </a:r>
            <a:br>
              <a:rPr lang="en-US" dirty="0"/>
            </a:br>
            <a:r>
              <a:rPr lang="en-US" dirty="0"/>
              <a:t>  alert("Mouse up over p1!");</a:t>
            </a:r>
            <a:br>
              <a:rPr lang="en-US" dirty="0"/>
            </a:br>
            <a:r>
              <a:rPr lang="en-US" dirty="0"/>
              <a:t>});</a:t>
            </a:r>
          </a:p>
        </p:txBody>
      </p:sp>
    </p:spTree>
    <p:extLst>
      <p:ext uri="{BB962C8B-B14F-4D97-AF65-F5344CB8AC3E}">
        <p14:creationId xmlns:p14="http://schemas.microsoft.com/office/powerpoint/2010/main" val="16910491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996588" y="0"/>
            <a:ext cx="3467100" cy="1913709"/>
          </a:xfrm>
        </p:spPr>
        <p:txBody>
          <a:bodyPr/>
          <a:lstStyle/>
          <a:p>
            <a:r>
              <a:rPr lang="en-US" dirty="0" smtClean="0"/>
              <a:t>More events</a:t>
            </a:r>
            <a:endParaRPr lang="en-US" dirty="0"/>
          </a:p>
        </p:txBody>
      </p:sp>
      <p:sp>
        <p:nvSpPr>
          <p:cNvPr id="4" name="Текст 3"/>
          <p:cNvSpPr>
            <a:spLocks noGrp="1"/>
          </p:cNvSpPr>
          <p:nvPr>
            <p:ph type="body" sz="quarter" idx="13"/>
          </p:nvPr>
        </p:nvSpPr>
        <p:spPr>
          <a:xfrm>
            <a:off x="295003" y="645523"/>
            <a:ext cx="4870269" cy="2057400"/>
          </a:xfrm>
        </p:spPr>
        <p:txBody>
          <a:bodyPr/>
          <a:lstStyle/>
          <a:p>
            <a:r>
              <a:rPr lang="en-US" sz="1800" dirty="0" smtClean="0"/>
              <a:t>Hover()</a:t>
            </a:r>
          </a:p>
          <a:p>
            <a:r>
              <a:rPr lang="en-US" sz="1800" dirty="0"/>
              <a:t>The first function is executed when the mouse enters the HTML element, and the second function is executed when the mouse leaves the HTML </a:t>
            </a:r>
            <a:r>
              <a:rPr lang="en-US" sz="1800" dirty="0" smtClean="0"/>
              <a:t>element</a:t>
            </a:r>
          </a:p>
          <a:p>
            <a:r>
              <a:rPr lang="en-US" sz="1800" dirty="0" smtClean="0"/>
              <a:t>Focus()</a:t>
            </a:r>
            <a:endParaRPr lang="en-US" sz="1800" dirty="0"/>
          </a:p>
          <a:p>
            <a:r>
              <a:rPr lang="en-US" sz="1800" dirty="0"/>
              <a:t>The function is executed when the form field gets </a:t>
            </a:r>
            <a:r>
              <a:rPr lang="en-US" sz="1800" dirty="0" err="1"/>
              <a:t>focusmouseenter</a:t>
            </a:r>
            <a:r>
              <a:rPr lang="en-US" sz="1800" dirty="0"/>
              <a:t>()</a:t>
            </a:r>
            <a:endParaRPr lang="uk-UA" sz="1800" dirty="0" smtClean="0"/>
          </a:p>
          <a:p>
            <a:r>
              <a:rPr lang="en-US" sz="1800" dirty="0" smtClean="0"/>
              <a:t>The </a:t>
            </a:r>
            <a:r>
              <a:rPr lang="en-US" sz="1800" dirty="0"/>
              <a:t>function is executed when the mouse pointer enters the HTML </a:t>
            </a:r>
            <a:r>
              <a:rPr lang="en-US" sz="1800" dirty="0" smtClean="0"/>
              <a:t>element</a:t>
            </a:r>
            <a:endParaRPr lang="uk-UA" sz="1800" dirty="0" smtClean="0"/>
          </a:p>
          <a:p>
            <a:r>
              <a:rPr lang="en-US" sz="1800" dirty="0" smtClean="0"/>
              <a:t>Blur()</a:t>
            </a:r>
            <a:endParaRPr lang="uk-UA" sz="1800" dirty="0" smtClean="0"/>
          </a:p>
          <a:p>
            <a:r>
              <a:rPr lang="en-US" sz="1800" dirty="0"/>
              <a:t>The function is executed when the form field loses </a:t>
            </a:r>
            <a:r>
              <a:rPr lang="en-US" sz="1800" dirty="0" smtClean="0"/>
              <a:t>focus</a:t>
            </a:r>
          </a:p>
          <a:p>
            <a:r>
              <a:rPr lang="en-US" sz="1800" dirty="0" smtClean="0"/>
              <a:t>On()</a:t>
            </a:r>
            <a:endParaRPr lang="en-US" sz="1800" dirty="0"/>
          </a:p>
          <a:p>
            <a:r>
              <a:rPr lang="en-US" sz="2000" dirty="0"/>
              <a:t>The on() method attaches one or more event handlers for the selected elements</a:t>
            </a:r>
            <a:endParaRPr lang="uk-UA" sz="2000" dirty="0" smtClean="0"/>
          </a:p>
        </p:txBody>
      </p:sp>
      <p:sp>
        <p:nvSpPr>
          <p:cNvPr id="7" name="Текст 1"/>
          <p:cNvSpPr>
            <a:spLocks noGrp="1"/>
          </p:cNvSpPr>
          <p:nvPr>
            <p:ph type="body" sz="quarter" idx="12"/>
          </p:nvPr>
        </p:nvSpPr>
        <p:spPr>
          <a:xfrm>
            <a:off x="5165272" y="-1322614"/>
            <a:ext cx="7124700" cy="3936274"/>
          </a:xfrm>
        </p:spPr>
        <p:txBody>
          <a:bodyPr/>
          <a:lstStyle/>
          <a:p>
            <a:endParaRPr lang="en-US" dirty="0" smtClean="0"/>
          </a:p>
          <a:p>
            <a:endParaRPr lang="en-US" dirty="0"/>
          </a:p>
          <a:p>
            <a:endParaRPr lang="en-US" dirty="0" smtClean="0"/>
          </a:p>
          <a:p>
            <a:endParaRPr lang="en-US" dirty="0"/>
          </a:p>
          <a:p>
            <a:r>
              <a:rPr lang="en-US" dirty="0"/>
              <a:t>$("#p1").hover(function(){</a:t>
            </a:r>
            <a:br>
              <a:rPr lang="en-US" dirty="0"/>
            </a:br>
            <a:r>
              <a:rPr lang="en-US" dirty="0"/>
              <a:t>  alert("You entered p1!");</a:t>
            </a:r>
            <a:br>
              <a:rPr lang="en-US" dirty="0"/>
            </a:br>
            <a:r>
              <a:rPr lang="en-US" dirty="0"/>
              <a:t>},</a:t>
            </a:r>
            <a:br>
              <a:rPr lang="en-US" dirty="0"/>
            </a:br>
            <a:r>
              <a:rPr lang="en-US" dirty="0"/>
              <a:t>function(){</a:t>
            </a:r>
            <a:br>
              <a:rPr lang="en-US" dirty="0"/>
            </a:br>
            <a:r>
              <a:rPr lang="en-US" dirty="0"/>
              <a:t>  alert("Bye! You now leave p1!");</a:t>
            </a:r>
            <a:br>
              <a:rPr lang="en-US" dirty="0"/>
            </a:br>
            <a:r>
              <a:rPr lang="en-US" dirty="0" smtClean="0"/>
              <a:t>});</a:t>
            </a:r>
          </a:p>
          <a:p>
            <a:r>
              <a:rPr lang="en-US" dirty="0"/>
              <a:t>$("input").focus(function(){</a:t>
            </a:r>
            <a:br>
              <a:rPr lang="en-US" dirty="0"/>
            </a:br>
            <a:r>
              <a:rPr lang="en-US" dirty="0"/>
              <a:t>  $(this).</a:t>
            </a:r>
            <a:r>
              <a:rPr lang="en-US" dirty="0" err="1"/>
              <a:t>css</a:t>
            </a:r>
            <a:r>
              <a:rPr lang="en-US" dirty="0"/>
              <a:t>("background-color", "#</a:t>
            </a:r>
            <a:r>
              <a:rPr lang="en-US" dirty="0" err="1"/>
              <a:t>cccccc</a:t>
            </a:r>
            <a:r>
              <a:rPr lang="en-US" dirty="0"/>
              <a:t>");</a:t>
            </a:r>
            <a:br>
              <a:rPr lang="en-US" dirty="0"/>
            </a:br>
            <a:r>
              <a:rPr lang="en-US" dirty="0" smtClean="0"/>
              <a:t>});</a:t>
            </a:r>
          </a:p>
          <a:p>
            <a:r>
              <a:rPr lang="en-US" dirty="0"/>
              <a:t>$("input").blur(function(){</a:t>
            </a:r>
            <a:br>
              <a:rPr lang="en-US" dirty="0"/>
            </a:br>
            <a:r>
              <a:rPr lang="en-US" dirty="0"/>
              <a:t>  $(this).</a:t>
            </a:r>
            <a:r>
              <a:rPr lang="en-US" dirty="0" err="1"/>
              <a:t>css</a:t>
            </a:r>
            <a:r>
              <a:rPr lang="en-US" dirty="0"/>
              <a:t>("background-color", "#</a:t>
            </a:r>
            <a:r>
              <a:rPr lang="en-US" dirty="0" err="1"/>
              <a:t>ffffff</a:t>
            </a:r>
            <a:r>
              <a:rPr lang="en-US" dirty="0"/>
              <a:t>");</a:t>
            </a:r>
            <a:br>
              <a:rPr lang="en-US" dirty="0"/>
            </a:br>
            <a:r>
              <a:rPr lang="en-US" dirty="0" smtClean="0"/>
              <a:t>});</a:t>
            </a:r>
            <a:r>
              <a:rPr lang="en-US" dirty="0"/>
              <a:t> </a:t>
            </a:r>
            <a:endParaRPr lang="en-US" dirty="0" smtClean="0"/>
          </a:p>
          <a:p>
            <a:r>
              <a:rPr lang="en-US" dirty="0" smtClean="0"/>
              <a:t>$("</a:t>
            </a:r>
            <a:r>
              <a:rPr lang="en-US" dirty="0"/>
              <a:t>p").on({</a:t>
            </a:r>
            <a:br>
              <a:rPr lang="en-US" dirty="0"/>
            </a:br>
            <a:r>
              <a:rPr lang="en-US" dirty="0"/>
              <a:t>  </a:t>
            </a:r>
            <a:r>
              <a:rPr lang="en-US" dirty="0" err="1"/>
              <a:t>mouseenter</a:t>
            </a:r>
            <a:r>
              <a:rPr lang="en-US" dirty="0"/>
              <a:t>: function(){</a:t>
            </a:r>
            <a:br>
              <a:rPr lang="en-US" dirty="0"/>
            </a:br>
            <a:r>
              <a:rPr lang="en-US" dirty="0"/>
              <a:t>    $(this).</a:t>
            </a:r>
            <a:r>
              <a:rPr lang="en-US" dirty="0" err="1"/>
              <a:t>css</a:t>
            </a:r>
            <a:r>
              <a:rPr lang="en-US" dirty="0"/>
              <a:t>("background-color", "</a:t>
            </a:r>
            <a:r>
              <a:rPr lang="en-US" dirty="0" err="1"/>
              <a:t>lightgray</a:t>
            </a:r>
            <a:r>
              <a:rPr lang="en-US" dirty="0"/>
              <a:t>");</a:t>
            </a:r>
            <a:br>
              <a:rPr lang="en-US" dirty="0"/>
            </a:br>
            <a:r>
              <a:rPr lang="en-US" dirty="0"/>
              <a:t>  },</a:t>
            </a:r>
            <a:br>
              <a:rPr lang="en-US" dirty="0"/>
            </a:br>
            <a:r>
              <a:rPr lang="en-US" dirty="0"/>
              <a:t>  </a:t>
            </a:r>
            <a:r>
              <a:rPr lang="en-US" dirty="0" err="1"/>
              <a:t>mouseleave</a:t>
            </a:r>
            <a:r>
              <a:rPr lang="en-US" dirty="0"/>
              <a:t>: function(){</a:t>
            </a:r>
            <a:br>
              <a:rPr lang="en-US" dirty="0"/>
            </a:br>
            <a:r>
              <a:rPr lang="en-US" dirty="0"/>
              <a:t>    $(this).</a:t>
            </a:r>
            <a:r>
              <a:rPr lang="en-US" dirty="0" err="1"/>
              <a:t>css</a:t>
            </a:r>
            <a:r>
              <a:rPr lang="en-US" dirty="0"/>
              <a:t>("background-color", "</a:t>
            </a:r>
            <a:r>
              <a:rPr lang="en-US" dirty="0" err="1"/>
              <a:t>lightblue</a:t>
            </a:r>
            <a:r>
              <a:rPr lang="en-US" dirty="0"/>
              <a:t>");</a:t>
            </a:r>
            <a:br>
              <a:rPr lang="en-US" dirty="0"/>
            </a:br>
            <a:r>
              <a:rPr lang="en-US" dirty="0"/>
              <a:t>  </a:t>
            </a:r>
            <a:r>
              <a:rPr lang="en-US" dirty="0" smtClean="0"/>
              <a:t>},});</a:t>
            </a:r>
          </a:p>
        </p:txBody>
      </p:sp>
    </p:spTree>
    <p:extLst>
      <p:ext uri="{BB962C8B-B14F-4D97-AF65-F5344CB8AC3E}">
        <p14:creationId xmlns:p14="http://schemas.microsoft.com/office/powerpoint/2010/main" val="30409795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996588" y="0"/>
            <a:ext cx="3467100" cy="1913709"/>
          </a:xfrm>
        </p:spPr>
        <p:txBody>
          <a:bodyPr/>
          <a:lstStyle/>
          <a:p>
            <a:r>
              <a:rPr lang="en-US" dirty="0" smtClean="0"/>
              <a:t>Effects</a:t>
            </a:r>
            <a:endParaRPr lang="en-US" dirty="0"/>
          </a:p>
        </p:txBody>
      </p:sp>
      <p:sp>
        <p:nvSpPr>
          <p:cNvPr id="4" name="Текст 3"/>
          <p:cNvSpPr>
            <a:spLocks noGrp="1"/>
          </p:cNvSpPr>
          <p:nvPr>
            <p:ph type="body" sz="quarter" idx="13"/>
          </p:nvPr>
        </p:nvSpPr>
        <p:spPr>
          <a:xfrm>
            <a:off x="295003" y="645522"/>
            <a:ext cx="4870269" cy="6086203"/>
          </a:xfrm>
        </p:spPr>
        <p:txBody>
          <a:bodyPr/>
          <a:lstStyle/>
          <a:p>
            <a:r>
              <a:rPr lang="en-US" sz="1800" dirty="0" smtClean="0"/>
              <a:t>Hide/show()</a:t>
            </a:r>
          </a:p>
          <a:p>
            <a:r>
              <a:rPr lang="en-US" sz="1800" dirty="0" smtClean="0"/>
              <a:t>You </a:t>
            </a:r>
            <a:r>
              <a:rPr lang="en-US" sz="1800" dirty="0"/>
              <a:t>can hide and show HTML elements with the hide() and show() methods</a:t>
            </a:r>
          </a:p>
          <a:p>
            <a:r>
              <a:rPr lang="en-US" sz="1800" dirty="0" smtClean="0"/>
              <a:t>Fade()</a:t>
            </a:r>
          </a:p>
          <a:p>
            <a:r>
              <a:rPr lang="en-US" sz="1800" dirty="0" smtClean="0"/>
              <a:t>You </a:t>
            </a:r>
            <a:r>
              <a:rPr lang="en-US" sz="1800" dirty="0"/>
              <a:t>can fade elements in and out of visibility.</a:t>
            </a:r>
            <a:endParaRPr lang="en-US" sz="1800" dirty="0" smtClean="0"/>
          </a:p>
          <a:p>
            <a:r>
              <a:rPr lang="en-US" sz="1800" dirty="0" err="1" smtClean="0"/>
              <a:t>fadeIn,fadeOut</a:t>
            </a:r>
            <a:r>
              <a:rPr lang="en-US" sz="1800" dirty="0" smtClean="0"/>
              <a:t>, </a:t>
            </a:r>
            <a:r>
              <a:rPr lang="en-US" sz="1800" dirty="0" err="1" smtClean="0"/>
              <a:t>fadeToggle,fadeTo</a:t>
            </a:r>
            <a:endParaRPr lang="en-US" sz="1800" dirty="0" smtClean="0"/>
          </a:p>
          <a:p>
            <a:r>
              <a:rPr lang="en-US" sz="1800" dirty="0" smtClean="0"/>
              <a:t>slide()</a:t>
            </a:r>
          </a:p>
          <a:p>
            <a:r>
              <a:rPr lang="en-US" sz="1800" dirty="0" smtClean="0"/>
              <a:t>You </a:t>
            </a:r>
            <a:r>
              <a:rPr lang="en-US" sz="1800" dirty="0"/>
              <a:t>can create a sliding effect on elements</a:t>
            </a:r>
            <a:endParaRPr lang="uk-UA" sz="1800" dirty="0" smtClean="0"/>
          </a:p>
          <a:p>
            <a:r>
              <a:rPr lang="en-US" sz="1800" dirty="0" err="1" smtClean="0"/>
              <a:t>slideDown,slideUp,slideToggle</a:t>
            </a:r>
            <a:endParaRPr lang="uk-UA" sz="1800" dirty="0" smtClean="0"/>
          </a:p>
          <a:p>
            <a:r>
              <a:rPr lang="en-US" sz="1800" dirty="0" smtClean="0"/>
              <a:t>stop()</a:t>
            </a:r>
            <a:endParaRPr lang="uk-UA" sz="1800" dirty="0" smtClean="0"/>
          </a:p>
          <a:p>
            <a:r>
              <a:rPr lang="en-US" sz="1800" dirty="0" smtClean="0"/>
              <a:t>You can stop animation</a:t>
            </a:r>
            <a:endParaRPr lang="uk-UA" sz="1800" dirty="0" smtClean="0"/>
          </a:p>
          <a:p>
            <a:r>
              <a:rPr lang="en-US" sz="1800" dirty="0" smtClean="0"/>
              <a:t>animate()</a:t>
            </a:r>
          </a:p>
          <a:p>
            <a:r>
              <a:rPr lang="en-US" sz="2000" dirty="0"/>
              <a:t>The jQuery animate() method is used to create custom animations.</a:t>
            </a:r>
            <a:endParaRPr lang="uk-UA" sz="2000" dirty="0" smtClean="0"/>
          </a:p>
        </p:txBody>
      </p:sp>
      <p:sp>
        <p:nvSpPr>
          <p:cNvPr id="7" name="Текст 1"/>
          <p:cNvSpPr>
            <a:spLocks noGrp="1"/>
          </p:cNvSpPr>
          <p:nvPr>
            <p:ph type="body" sz="quarter" idx="12"/>
          </p:nvPr>
        </p:nvSpPr>
        <p:spPr>
          <a:xfrm>
            <a:off x="5165272" y="-1233351"/>
            <a:ext cx="7124700" cy="3936274"/>
          </a:xfrm>
        </p:spPr>
        <p:txBody>
          <a:bodyPr/>
          <a:lstStyle/>
          <a:p>
            <a:endParaRPr lang="en-US" sz="1800" dirty="0" smtClean="0"/>
          </a:p>
          <a:p>
            <a:endParaRPr lang="en-US" sz="1800" dirty="0"/>
          </a:p>
          <a:p>
            <a:endParaRPr lang="en-US" sz="1800" dirty="0"/>
          </a:p>
          <a:p>
            <a:r>
              <a:rPr lang="en-US" sz="1800" dirty="0"/>
              <a:t>$("#hide").click(function(){</a:t>
            </a:r>
            <a:br>
              <a:rPr lang="en-US" sz="1800" dirty="0"/>
            </a:br>
            <a:r>
              <a:rPr lang="en-US" sz="1800" dirty="0"/>
              <a:t>  $("p").hide();</a:t>
            </a:r>
            <a:br>
              <a:rPr lang="en-US" sz="1800" dirty="0"/>
            </a:br>
            <a:r>
              <a:rPr lang="en-US" sz="1800" dirty="0" smtClean="0"/>
              <a:t>});</a:t>
            </a:r>
            <a:r>
              <a:rPr lang="en-US" sz="1800" dirty="0"/>
              <a:t/>
            </a:r>
            <a:br>
              <a:rPr lang="en-US" sz="1800" dirty="0"/>
            </a:br>
            <a:r>
              <a:rPr lang="en-US" sz="1800" dirty="0"/>
              <a:t>$("#show").click(function(){</a:t>
            </a:r>
            <a:br>
              <a:rPr lang="en-US" sz="1800" dirty="0"/>
            </a:br>
            <a:r>
              <a:rPr lang="en-US" sz="1800" dirty="0"/>
              <a:t>  $("p").show();</a:t>
            </a:r>
            <a:br>
              <a:rPr lang="en-US" sz="1800" dirty="0"/>
            </a:br>
            <a:r>
              <a:rPr lang="en-US" sz="1800" dirty="0" smtClean="0"/>
              <a:t>});</a:t>
            </a:r>
          </a:p>
          <a:p>
            <a:r>
              <a:rPr lang="en-US" sz="1800" dirty="0"/>
              <a:t>$("button").click(function(){</a:t>
            </a:r>
            <a:br>
              <a:rPr lang="en-US" sz="1800" dirty="0"/>
            </a:br>
            <a:r>
              <a:rPr lang="en-US" sz="1800" dirty="0"/>
              <a:t>  $("#div1").</a:t>
            </a:r>
            <a:r>
              <a:rPr lang="en-US" sz="1800" dirty="0" err="1"/>
              <a:t>fadeToggle</a:t>
            </a:r>
            <a:r>
              <a:rPr lang="en-US" sz="1800" dirty="0"/>
              <a:t>();</a:t>
            </a:r>
            <a:br>
              <a:rPr lang="en-US" sz="1800" dirty="0"/>
            </a:br>
            <a:r>
              <a:rPr lang="en-US" sz="1800" dirty="0"/>
              <a:t>  $("#div2").</a:t>
            </a:r>
            <a:r>
              <a:rPr lang="en-US" sz="1800" dirty="0" err="1"/>
              <a:t>fadeToggle</a:t>
            </a:r>
            <a:r>
              <a:rPr lang="en-US" sz="1800" dirty="0"/>
              <a:t>("slow");</a:t>
            </a:r>
            <a:br>
              <a:rPr lang="en-US" sz="1800" dirty="0"/>
            </a:br>
            <a:r>
              <a:rPr lang="en-US" sz="1800" dirty="0"/>
              <a:t>  $("#div3").</a:t>
            </a:r>
            <a:r>
              <a:rPr lang="en-US" sz="1800" dirty="0" err="1"/>
              <a:t>fadeToggle</a:t>
            </a:r>
            <a:r>
              <a:rPr lang="en-US" sz="1800" dirty="0"/>
              <a:t>(3000);</a:t>
            </a:r>
            <a:br>
              <a:rPr lang="en-US" sz="1800" dirty="0"/>
            </a:br>
            <a:r>
              <a:rPr lang="en-US" sz="1800" dirty="0" smtClean="0"/>
              <a:t>});</a:t>
            </a:r>
          </a:p>
          <a:p>
            <a:r>
              <a:rPr lang="en-US" sz="1800" dirty="0"/>
              <a:t>$("#flip").click(function(){</a:t>
            </a:r>
            <a:br>
              <a:rPr lang="en-US" sz="1800" dirty="0"/>
            </a:br>
            <a:r>
              <a:rPr lang="en-US" sz="1800" dirty="0"/>
              <a:t>  $("#panel").</a:t>
            </a:r>
            <a:r>
              <a:rPr lang="en-US" sz="1800" dirty="0" err="1"/>
              <a:t>slideToggle</a:t>
            </a:r>
            <a:r>
              <a:rPr lang="en-US" sz="1800" dirty="0"/>
              <a:t>();</a:t>
            </a:r>
            <a:br>
              <a:rPr lang="en-US" sz="1800" dirty="0"/>
            </a:br>
            <a:r>
              <a:rPr lang="en-US" sz="1800" dirty="0" smtClean="0"/>
              <a:t>});</a:t>
            </a:r>
          </a:p>
          <a:p>
            <a:r>
              <a:rPr lang="en-US" sz="1800" dirty="0"/>
              <a:t>$("#stop").click(function(){</a:t>
            </a:r>
            <a:br>
              <a:rPr lang="en-US" sz="1800" dirty="0"/>
            </a:br>
            <a:r>
              <a:rPr lang="en-US" sz="1800" dirty="0"/>
              <a:t>  $("#panel").stop();</a:t>
            </a:r>
            <a:br>
              <a:rPr lang="en-US" sz="1800" dirty="0"/>
            </a:br>
            <a:r>
              <a:rPr lang="en-US" sz="1800" dirty="0" smtClean="0"/>
              <a:t>});</a:t>
            </a:r>
          </a:p>
          <a:p>
            <a:r>
              <a:rPr lang="en-US" sz="1800" dirty="0"/>
              <a:t>$("button").click(function(){</a:t>
            </a:r>
            <a:br>
              <a:rPr lang="en-US" sz="1800" dirty="0"/>
            </a:br>
            <a:r>
              <a:rPr lang="en-US" sz="1800" dirty="0"/>
              <a:t>  $("div").animate({</a:t>
            </a:r>
            <a:br>
              <a:rPr lang="en-US" sz="1800" dirty="0"/>
            </a:br>
            <a:r>
              <a:rPr lang="en-US" sz="1800" dirty="0"/>
              <a:t>    left: '250px',</a:t>
            </a:r>
            <a:br>
              <a:rPr lang="en-US" sz="1800" dirty="0"/>
            </a:br>
            <a:r>
              <a:rPr lang="en-US" sz="1800" dirty="0"/>
              <a:t>    height: '+=150px',</a:t>
            </a:r>
            <a:br>
              <a:rPr lang="en-US" sz="1800" dirty="0"/>
            </a:br>
            <a:r>
              <a:rPr lang="en-US" sz="1800" dirty="0"/>
              <a:t>    width: '+=150px'</a:t>
            </a:r>
            <a:br>
              <a:rPr lang="en-US" sz="1800" dirty="0"/>
            </a:br>
            <a:r>
              <a:rPr lang="en-US" sz="1800" dirty="0"/>
              <a:t>  </a:t>
            </a:r>
            <a:r>
              <a:rPr lang="en-US" sz="1800" dirty="0" smtClean="0"/>
              <a:t>});});</a:t>
            </a:r>
            <a:r>
              <a:rPr lang="en-US" sz="1800" dirty="0"/>
              <a:t> </a:t>
            </a:r>
          </a:p>
        </p:txBody>
      </p:sp>
    </p:spTree>
    <p:extLst>
      <p:ext uri="{BB962C8B-B14F-4D97-AF65-F5344CB8AC3E}">
        <p14:creationId xmlns:p14="http://schemas.microsoft.com/office/powerpoint/2010/main" val="179820737"/>
      </p:ext>
    </p:extLst>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0103479C-70CD-40C7-BA0E-A151EE336BC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2.xml><?xml version="1.0" encoding="utf-8"?>
<ds:datastoreItem xmlns:ds="http://schemas.openxmlformats.org/officeDocument/2006/customXml" ds:itemID="{B3A1340B-3A1B-4156-ADE3-51DF6C2C795D}">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835f28f2-30f1-4728-84d2-86d96e143488"/>
    <ds:schemaRef ds:uri="http://purl.org/dc/terms/"/>
    <ds:schemaRef ds:uri="http://schemas.openxmlformats.org/package/2006/metadata/core-properties"/>
    <ds:schemaRef ds:uri="341e6018-ac0a-4dfb-8409-db9e0d25502e"/>
    <ds:schemaRef ds:uri="http://www.w3.org/XML/1998/namespace"/>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1448</TotalTime>
  <Words>1078</Words>
  <Application>Microsoft Office PowerPoint</Application>
  <PresentationFormat>Широкоэкранный</PresentationFormat>
  <Paragraphs>212</Paragraphs>
  <Slides>19</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2</vt:i4>
      </vt:variant>
      <vt:variant>
        <vt:lpstr>Заголовки слайдов</vt:lpstr>
      </vt:variant>
      <vt:variant>
        <vt:i4>19</vt:i4>
      </vt:variant>
    </vt:vector>
  </HeadingPairs>
  <TitlesOfParts>
    <vt:vector size="27" baseType="lpstr">
      <vt:lpstr>Proxima Nova Black</vt:lpstr>
      <vt:lpstr>Arial</vt:lpstr>
      <vt:lpstr>Wingdings</vt:lpstr>
      <vt:lpstr>Open Sans</vt:lpstr>
      <vt:lpstr>Myanmar Text</vt:lpstr>
      <vt:lpstr>Calibri</vt:lpstr>
      <vt:lpstr>DARK THEME</vt:lpstr>
      <vt:lpstr>LIGHT-THEME</vt:lpstr>
      <vt:lpstr>JQUERRY </vt:lpstr>
      <vt:lpstr>What is Жиквері?  jQuery is an open source JavaScript library that simplifies the interactions between an HTML/CSS document, or more precisely the Document Object Model (DOM), and JavaScript. Elaborating the terms, jQuery simplifies HTML document traversing and manipulation, browser event handling, DOM animations, Ajax interactions, and cross-browser JavaScript development.   There are several ways to start using jQuery on your web site. -Use the Google-hosted/ Microsoft-hosted content delivery network (CDN) to include a version of jQuery. -Download own version of jQuery from jQuery.com and host it on own server or local filesystem.</vt:lpstr>
      <vt:lpstr>Why to use Жиквері?  Some of the key points which supports the answer for why to use jQuery: It is incredibly popular, which is to say it has a large community of users and a healthy amount of contributors who participate as developers and evangelists. It normalizes the differences between web browsers so that you don’t have to. It is intentionally a lightweight footprint with a simple yet clever plugin architecture. Its repository of plugins is vast and has seen steady growth since jQuery’s release. Its API is fully documented, including inline code examples, which in the world of JavaScript libraries is a luxury. Heck, any documentation at all was a luxury for years. It is friendly, which is to say it provides helpful ways to avoid conflicts with other JavaScript libraries. </vt:lpstr>
      <vt:lpstr>Basic Жиквері syntax  $(selector).action() Were: A $ sign is to define/access jQuery A (selector) is to “query (or find)” HTML elements in html page A jQuery action() is the action to be performed on the selected element(s) Example: $(document).ready(function(){        $("button").click(function(){             $(".gfg").hide();        };)  }); </vt:lpstr>
      <vt:lpstr>Document.ready</vt:lpstr>
      <vt:lpstr>Selectors</vt:lpstr>
      <vt:lpstr>Events</vt:lpstr>
      <vt:lpstr>More events</vt:lpstr>
      <vt:lpstr>Effects</vt:lpstr>
      <vt:lpstr>Callback</vt:lpstr>
      <vt:lpstr>Chaining</vt:lpstr>
      <vt:lpstr>GET/SET</vt:lpstr>
      <vt:lpstr>Add elements</vt:lpstr>
      <vt:lpstr>Styles in jQuerry</vt:lpstr>
      <vt:lpstr>Traversing in jQuerry</vt:lpstr>
      <vt:lpstr>Traversion</vt:lpstr>
      <vt:lpstr>AJAX</vt:lpstr>
      <vt:lpstr>GET/POST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vadym telyachy</cp:lastModifiedBy>
  <cp:revision>59</cp:revision>
  <dcterms:created xsi:type="dcterms:W3CDTF">2018-12-11T16:43:22Z</dcterms:created>
  <dcterms:modified xsi:type="dcterms:W3CDTF">2020-03-12T01:37:20Z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